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7.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0.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1.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2.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703" r:id="rId6"/>
    <p:sldMasterId id="2147483717" r:id="rId7"/>
    <p:sldMasterId id="2147483756" r:id="rId8"/>
    <p:sldMasterId id="2147483796" r:id="rId9"/>
    <p:sldMasterId id="2147483821" r:id="rId10"/>
    <p:sldMasterId id="2147483864" r:id="rId11"/>
    <p:sldMasterId id="2147483893" r:id="rId12"/>
    <p:sldMasterId id="2147483933" r:id="rId13"/>
    <p:sldMasterId id="2147483955" r:id="rId14"/>
    <p:sldMasterId id="2147483970" r:id="rId15"/>
    <p:sldMasterId id="2147483998" r:id="rId16"/>
  </p:sldMasterIdLst>
  <p:notesMasterIdLst>
    <p:notesMasterId r:id="rId53"/>
  </p:notesMasterIdLst>
  <p:sldIdLst>
    <p:sldId id="284" r:id="rId17"/>
    <p:sldId id="2076136683" r:id="rId18"/>
    <p:sldId id="2076138407" r:id="rId19"/>
    <p:sldId id="2076136980" r:id="rId20"/>
    <p:sldId id="2076136981" r:id="rId21"/>
    <p:sldId id="3684" r:id="rId22"/>
    <p:sldId id="2076137344" r:id="rId23"/>
    <p:sldId id="2076138403" r:id="rId24"/>
    <p:sldId id="2076138399" r:id="rId25"/>
    <p:sldId id="2076138392" r:id="rId26"/>
    <p:sldId id="2076136943" r:id="rId27"/>
    <p:sldId id="2076137346" r:id="rId28"/>
    <p:sldId id="2076138400" r:id="rId29"/>
    <p:sldId id="2076138383" r:id="rId30"/>
    <p:sldId id="2076138386" r:id="rId31"/>
    <p:sldId id="2076138401" r:id="rId32"/>
    <p:sldId id="2076138384" r:id="rId33"/>
    <p:sldId id="2076138389" r:id="rId34"/>
    <p:sldId id="2076138388" r:id="rId35"/>
    <p:sldId id="2076138415" r:id="rId36"/>
    <p:sldId id="2076138414" r:id="rId37"/>
    <p:sldId id="2076138390" r:id="rId38"/>
    <p:sldId id="2076138409" r:id="rId39"/>
    <p:sldId id="10176" r:id="rId40"/>
    <p:sldId id="3699" r:id="rId41"/>
    <p:sldId id="3703" r:id="rId42"/>
    <p:sldId id="2076138411" r:id="rId43"/>
    <p:sldId id="2076138412" r:id="rId44"/>
    <p:sldId id="2076138413" r:id="rId45"/>
    <p:sldId id="2076138410" r:id="rId46"/>
    <p:sldId id="2076138385" r:id="rId47"/>
    <p:sldId id="256" r:id="rId48"/>
    <p:sldId id="2076138404" r:id="rId49"/>
    <p:sldId id="2076138406" r:id="rId50"/>
    <p:sldId id="2076138370" r:id="rId51"/>
    <p:sldId id="207613837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and History" id="{05DC1640-F79A-48A6-A8E4-7483D98031F5}">
          <p14:sldIdLst>
            <p14:sldId id="284"/>
            <p14:sldId id="2076136683"/>
            <p14:sldId id="2076138407"/>
            <p14:sldId id="2076136980"/>
            <p14:sldId id="2076136981"/>
            <p14:sldId id="3684"/>
            <p14:sldId id="2076137344"/>
            <p14:sldId id="2076138403"/>
            <p14:sldId id="2076138399"/>
          </p14:sldIdLst>
        </p14:section>
        <p14:section name="Azure Virtual Machines" id="{B3C47080-A87E-4499-94C6-937F52208E49}">
          <p14:sldIdLst>
            <p14:sldId id="2076138392"/>
            <p14:sldId id="2076136943"/>
            <p14:sldId id="2076137346"/>
          </p14:sldIdLst>
        </p14:section>
        <p14:section name="Managed Instances" id="{A11D76E0-5B43-44FF-A515-003018646A11}">
          <p14:sldIdLst>
            <p14:sldId id="2076138400"/>
            <p14:sldId id="2076138383"/>
            <p14:sldId id="2076138386"/>
          </p14:sldIdLst>
        </p14:section>
        <p14:section name="Azure SQL Databases" id="{7E177D9A-23EA-4B61-8A6E-2DFCC79B222C}">
          <p14:sldIdLst>
            <p14:sldId id="2076138401"/>
            <p14:sldId id="2076138384"/>
            <p14:sldId id="2076138389"/>
            <p14:sldId id="2076138388"/>
            <p14:sldId id="2076138415"/>
            <p14:sldId id="2076138414"/>
            <p14:sldId id="2076138390"/>
          </p14:sldIdLst>
        </p14:section>
        <p14:section name="Serverless" id="{6017CF73-A2CD-487E-9F79-409345543213}">
          <p14:sldIdLst>
            <p14:sldId id="2076138409"/>
            <p14:sldId id="10176"/>
            <p14:sldId id="3699"/>
            <p14:sldId id="3703"/>
          </p14:sldIdLst>
        </p14:section>
        <p14:section name="Elastic Pools" id="{6D042C85-1411-424B-88B4-462251975371}">
          <p14:sldIdLst>
            <p14:sldId id="2076138411"/>
            <p14:sldId id="2076138412"/>
            <p14:sldId id="2076138413"/>
          </p14:sldIdLst>
        </p14:section>
        <p14:section name="Summary and Resources" id="{74D1CC69-B412-4887-94EA-D30EA38FB939}">
          <p14:sldIdLst>
            <p14:sldId id="2076138410"/>
            <p14:sldId id="2076138385"/>
            <p14:sldId id="256"/>
            <p14:sldId id="2076138404"/>
            <p14:sldId id="2076138406"/>
            <p14:sldId id="2076138370"/>
            <p14:sldId id="20761383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33B"/>
    <a:srgbClr val="EA6E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20" autoAdjust="0"/>
  </p:normalViewPr>
  <p:slideViewPr>
    <p:cSldViewPr snapToGrid="0">
      <p:cViewPr varScale="1">
        <p:scale>
          <a:sx n="86" d="100"/>
          <a:sy n="86" d="100"/>
        </p:scale>
        <p:origin x="53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s>
</file>

<file path=ppt/diagrams/_rels/data1.xml.rels><?xml version="1.0" encoding="UTF-8" standalone="yes"?>
<Relationships xmlns="http://schemas.openxmlformats.org/package/2006/relationships"><Relationship Id="rId3" Type="http://schemas.openxmlformats.org/officeDocument/2006/relationships/hyperlink" Target="aka.ms/chooseazuresql" TargetMode="External"/><Relationship Id="rId2" Type="http://schemas.openxmlformats.org/officeDocument/2006/relationships/hyperlink" Target="aka.ms/sqlworkshops" TargetMode="External"/><Relationship Id="rId1" Type="http://schemas.openxmlformats.org/officeDocument/2006/relationships/hyperlink" Target="aka.ms/azuresqldocs" TargetMode="External"/><Relationship Id="rId5" Type="http://schemas.openxmlformats.org/officeDocument/2006/relationships/hyperlink" Target="aka.ms/AzureSQL4Beginners" TargetMode="External"/><Relationship Id="rId4" Type="http://schemas.openxmlformats.org/officeDocument/2006/relationships/hyperlink" Target="aka.ms/dataexposed"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aka.ms/AzureSQL4Beginners" TargetMode="External"/><Relationship Id="rId2" Type="http://schemas.openxmlformats.org/officeDocument/2006/relationships/hyperlink" Target="aka.ms/sqlworkshops" TargetMode="External"/><Relationship Id="rId1" Type="http://schemas.openxmlformats.org/officeDocument/2006/relationships/hyperlink" Target="aka.ms/azuresqldocs" TargetMode="External"/><Relationship Id="rId5" Type="http://schemas.openxmlformats.org/officeDocument/2006/relationships/hyperlink" Target="aka.ms/dataexposed" TargetMode="External"/><Relationship Id="rId4" Type="http://schemas.openxmlformats.org/officeDocument/2006/relationships/hyperlink" Target="aka.ms/chooseazuresql"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224B13-B8A8-4445-A0CB-1370EBA1119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F184615-FF67-41F5-9D24-E23A89031E46}">
      <dgm:prSet/>
      <dgm:spPr/>
      <dgm:t>
        <a:bodyPr/>
        <a:lstStyle/>
        <a:p>
          <a:r>
            <a:rPr lang="en-US"/>
            <a:t>Azure SQL documentation</a:t>
          </a:r>
        </a:p>
      </dgm:t>
    </dgm:pt>
    <dgm:pt modelId="{ABCEB8DC-F616-476A-A998-75D90C086B5A}" type="parTrans" cxnId="{3E7554A5-A743-48DA-A597-D2387C4CE8BB}">
      <dgm:prSet/>
      <dgm:spPr/>
      <dgm:t>
        <a:bodyPr/>
        <a:lstStyle/>
        <a:p>
          <a:endParaRPr lang="en-US"/>
        </a:p>
      </dgm:t>
    </dgm:pt>
    <dgm:pt modelId="{9CE78921-0BD9-4821-998E-B4CA60285E58}" type="sibTrans" cxnId="{3E7554A5-A743-48DA-A597-D2387C4CE8BB}">
      <dgm:prSet/>
      <dgm:spPr/>
      <dgm:t>
        <a:bodyPr/>
        <a:lstStyle/>
        <a:p>
          <a:endParaRPr lang="en-US"/>
        </a:p>
      </dgm:t>
    </dgm:pt>
    <dgm:pt modelId="{13AB97E8-205E-49C1-9312-2FEE0CBDD8FF}">
      <dgm:prSet/>
      <dgm:spPr/>
      <dgm:t>
        <a:bodyPr/>
        <a:lstStyle/>
        <a:p>
          <a:r>
            <a:rPr lang="en-US" b="1" dirty="0">
              <a:hlinkClick xmlns:r="http://schemas.openxmlformats.org/officeDocument/2006/relationships" r:id="rId1"/>
            </a:rPr>
            <a:t>aka.ms/</a:t>
          </a:r>
          <a:r>
            <a:rPr lang="en-US" b="1" dirty="0" err="1">
              <a:hlinkClick xmlns:r="http://schemas.openxmlformats.org/officeDocument/2006/relationships" r:id="rId1"/>
            </a:rPr>
            <a:t>azuresqldocs</a:t>
          </a:r>
          <a:endParaRPr lang="en-US" dirty="0"/>
        </a:p>
      </dgm:t>
    </dgm:pt>
    <dgm:pt modelId="{8892305F-3672-4C59-87A2-B3CA875949B5}" type="parTrans" cxnId="{CAB9861A-FE2E-4B5F-88D6-506CD340C8C4}">
      <dgm:prSet/>
      <dgm:spPr/>
      <dgm:t>
        <a:bodyPr/>
        <a:lstStyle/>
        <a:p>
          <a:endParaRPr lang="en-US"/>
        </a:p>
      </dgm:t>
    </dgm:pt>
    <dgm:pt modelId="{53996E11-EB6C-4756-BE10-7EB9D4391CFA}" type="sibTrans" cxnId="{CAB9861A-FE2E-4B5F-88D6-506CD340C8C4}">
      <dgm:prSet/>
      <dgm:spPr/>
      <dgm:t>
        <a:bodyPr/>
        <a:lstStyle/>
        <a:p>
          <a:endParaRPr lang="en-US"/>
        </a:p>
      </dgm:t>
    </dgm:pt>
    <dgm:pt modelId="{A5D71D72-4274-40F6-860C-7BADE634131A}">
      <dgm:prSet/>
      <dgm:spPr/>
      <dgm:t>
        <a:bodyPr/>
        <a:lstStyle/>
        <a:p>
          <a:r>
            <a:rPr lang="en-US"/>
            <a:t>Try the Azure SQL Workshop</a:t>
          </a:r>
        </a:p>
      </dgm:t>
    </dgm:pt>
    <dgm:pt modelId="{ACE0FE04-F82B-44E9-B9BD-4C9EF72ECC7A}" type="parTrans" cxnId="{65CCA2E8-29FA-4390-9500-34C537AC94F7}">
      <dgm:prSet/>
      <dgm:spPr/>
      <dgm:t>
        <a:bodyPr/>
        <a:lstStyle/>
        <a:p>
          <a:endParaRPr lang="en-US"/>
        </a:p>
      </dgm:t>
    </dgm:pt>
    <dgm:pt modelId="{3E494444-96E3-44B8-B404-B0D9064F81B4}" type="sibTrans" cxnId="{65CCA2E8-29FA-4390-9500-34C537AC94F7}">
      <dgm:prSet/>
      <dgm:spPr/>
      <dgm:t>
        <a:bodyPr/>
        <a:lstStyle/>
        <a:p>
          <a:endParaRPr lang="en-US"/>
        </a:p>
      </dgm:t>
    </dgm:pt>
    <dgm:pt modelId="{D425924F-6B1C-4EFA-91A0-04523A08F5D7}">
      <dgm:prSet/>
      <dgm:spPr/>
      <dgm:t>
        <a:bodyPr/>
        <a:lstStyle/>
        <a:p>
          <a:r>
            <a:rPr lang="en-US" b="1" dirty="0">
              <a:hlinkClick xmlns:r="http://schemas.openxmlformats.org/officeDocument/2006/relationships" r:id="rId2"/>
            </a:rPr>
            <a:t>aka.ms/</a:t>
          </a:r>
          <a:r>
            <a:rPr lang="en-US" b="1" dirty="0" err="1">
              <a:hlinkClick xmlns:r="http://schemas.openxmlformats.org/officeDocument/2006/relationships" r:id="rId2"/>
            </a:rPr>
            <a:t>sqlworkshops</a:t>
          </a:r>
          <a:endParaRPr lang="en-US" dirty="0"/>
        </a:p>
      </dgm:t>
    </dgm:pt>
    <dgm:pt modelId="{C7B1E481-E130-4F16-A9D5-5FA594B8EC1B}" type="parTrans" cxnId="{3DE4988D-32AE-4A2A-846A-64D040236631}">
      <dgm:prSet/>
      <dgm:spPr/>
      <dgm:t>
        <a:bodyPr/>
        <a:lstStyle/>
        <a:p>
          <a:endParaRPr lang="en-US"/>
        </a:p>
      </dgm:t>
    </dgm:pt>
    <dgm:pt modelId="{38247CBC-E7C7-42AB-B92D-A9E7445B2548}" type="sibTrans" cxnId="{3DE4988D-32AE-4A2A-846A-64D040236631}">
      <dgm:prSet/>
      <dgm:spPr/>
      <dgm:t>
        <a:bodyPr/>
        <a:lstStyle/>
        <a:p>
          <a:endParaRPr lang="en-US"/>
        </a:p>
      </dgm:t>
    </dgm:pt>
    <dgm:pt modelId="{2B3749DB-E724-4F4F-8218-A0640A0F2C0B}">
      <dgm:prSet/>
      <dgm:spPr/>
      <dgm:t>
        <a:bodyPr/>
        <a:lstStyle/>
        <a:p>
          <a:r>
            <a:rPr lang="en-US" dirty="0">
              <a:solidFill>
                <a:schemeClr val="bg1"/>
              </a:solidFill>
              <a:latin typeface="+mn-lt"/>
            </a:rPr>
            <a:t>Choosing the Correct Tools</a:t>
          </a:r>
          <a:endParaRPr lang="en-US" dirty="0">
            <a:solidFill>
              <a:schemeClr val="bg1"/>
            </a:solidFill>
          </a:endParaRPr>
        </a:p>
      </dgm:t>
    </dgm:pt>
    <dgm:pt modelId="{5FC3017F-A96F-49A2-A269-AA2B0371BE27}" type="parTrans" cxnId="{760E90CE-9D67-4672-9A29-33CCD10DB55E}">
      <dgm:prSet/>
      <dgm:spPr/>
      <dgm:t>
        <a:bodyPr/>
        <a:lstStyle/>
        <a:p>
          <a:endParaRPr lang="en-US"/>
        </a:p>
      </dgm:t>
    </dgm:pt>
    <dgm:pt modelId="{A2898FE9-56EA-4CB0-A000-54583C2F72F2}" type="sibTrans" cxnId="{760E90CE-9D67-4672-9A29-33CCD10DB55E}">
      <dgm:prSet/>
      <dgm:spPr/>
      <dgm:t>
        <a:bodyPr/>
        <a:lstStyle/>
        <a:p>
          <a:endParaRPr lang="en-US"/>
        </a:p>
      </dgm:t>
    </dgm:pt>
    <dgm:pt modelId="{8500CB03-DC95-466D-8073-5397BE9FBA7D}">
      <dgm:prSet/>
      <dgm:spPr/>
      <dgm:t>
        <a:bodyPr/>
        <a:lstStyle/>
        <a:p>
          <a:r>
            <a:rPr lang="en-US" b="1" u="sng" dirty="0">
              <a:solidFill>
                <a:schemeClr val="accent1"/>
              </a:solidFill>
              <a:latin typeface="+mn-lt"/>
              <a:hlinkClick xmlns:r="http://schemas.openxmlformats.org/officeDocument/2006/relationships" r:id="rId3"/>
            </a:rPr>
            <a:t>aka.ms/</a:t>
          </a:r>
          <a:r>
            <a:rPr lang="en-US" b="1" u="sng" dirty="0" err="1">
              <a:solidFill>
                <a:schemeClr val="accent1"/>
              </a:solidFill>
              <a:latin typeface="+mn-lt"/>
            </a:rPr>
            <a:t>ChooseAzureSQL</a:t>
          </a:r>
          <a:endParaRPr lang="en-US" b="1" u="sng" dirty="0">
            <a:solidFill>
              <a:schemeClr val="accent1"/>
            </a:solidFill>
            <a:latin typeface="+mn-lt"/>
          </a:endParaRPr>
        </a:p>
      </dgm:t>
    </dgm:pt>
    <dgm:pt modelId="{988DDCF8-5C44-43C5-9FA1-0ABF49B4C0C0}" type="parTrans" cxnId="{179F4664-6D27-4BE4-B14C-5AFC0DFE053D}">
      <dgm:prSet/>
      <dgm:spPr/>
      <dgm:t>
        <a:bodyPr/>
        <a:lstStyle/>
        <a:p>
          <a:endParaRPr lang="en-US"/>
        </a:p>
      </dgm:t>
    </dgm:pt>
    <dgm:pt modelId="{89F7963B-9999-419A-B351-ECED1E025AFD}" type="sibTrans" cxnId="{179F4664-6D27-4BE4-B14C-5AFC0DFE053D}">
      <dgm:prSet/>
      <dgm:spPr/>
      <dgm:t>
        <a:bodyPr/>
        <a:lstStyle/>
        <a:p>
          <a:endParaRPr lang="en-US"/>
        </a:p>
      </dgm:t>
    </dgm:pt>
    <dgm:pt modelId="{C3C26C31-9DDA-44CB-B23D-DB8E9FFD25F9}">
      <dgm:prSet/>
      <dgm:spPr/>
      <dgm:t>
        <a:bodyPr/>
        <a:lstStyle/>
        <a:p>
          <a:pPr>
            <a:buNone/>
          </a:pPr>
          <a:r>
            <a:rPr lang="en-US" dirty="0">
              <a:solidFill>
                <a:schemeClr val="bg1"/>
              </a:solidFill>
              <a:latin typeface="+mn-lt"/>
            </a:rPr>
            <a:t>Data Exposed with Anna Hoffman</a:t>
          </a:r>
          <a:endParaRPr lang="en-US" b="1" u="sng" dirty="0">
            <a:solidFill>
              <a:schemeClr val="bg1"/>
            </a:solidFill>
            <a:latin typeface="+mn-lt"/>
          </a:endParaRPr>
        </a:p>
      </dgm:t>
    </dgm:pt>
    <dgm:pt modelId="{71A1AEFC-75F8-45ED-9C0F-9B3390060D6C}" type="parTrans" cxnId="{A8CC3475-B0F9-45A3-A998-6F8AE84611C5}">
      <dgm:prSet/>
      <dgm:spPr/>
      <dgm:t>
        <a:bodyPr/>
        <a:lstStyle/>
        <a:p>
          <a:endParaRPr lang="en-US"/>
        </a:p>
      </dgm:t>
    </dgm:pt>
    <dgm:pt modelId="{EF4CB208-06B7-471B-A47A-11EFC077D610}" type="sibTrans" cxnId="{A8CC3475-B0F9-45A3-A998-6F8AE84611C5}">
      <dgm:prSet/>
      <dgm:spPr/>
      <dgm:t>
        <a:bodyPr/>
        <a:lstStyle/>
        <a:p>
          <a:endParaRPr lang="en-US"/>
        </a:p>
      </dgm:t>
    </dgm:pt>
    <dgm:pt modelId="{4BB3DF69-2F57-479C-9C2B-C8A6572B1658}">
      <dgm:prSet/>
      <dgm:spPr/>
      <dgm:t>
        <a:bodyPr/>
        <a:lstStyle/>
        <a:p>
          <a:r>
            <a:rPr lang="en-US" b="1" dirty="0">
              <a:solidFill>
                <a:schemeClr val="accent1"/>
              </a:solidFill>
              <a:latin typeface="+mn-lt"/>
              <a:hlinkClick xmlns:r="http://schemas.openxmlformats.org/officeDocument/2006/relationships" r:id="rId4"/>
            </a:rPr>
            <a:t>aka.ms/</a:t>
          </a:r>
          <a:r>
            <a:rPr lang="en-US" b="1" dirty="0" err="1">
              <a:solidFill>
                <a:schemeClr val="accent1"/>
              </a:solidFill>
              <a:latin typeface="+mn-lt"/>
              <a:hlinkClick xmlns:r="http://schemas.openxmlformats.org/officeDocument/2006/relationships" r:id="rId4"/>
            </a:rPr>
            <a:t>dataexposed</a:t>
          </a:r>
          <a:endParaRPr lang="en-US" b="1" dirty="0">
            <a:solidFill>
              <a:schemeClr val="accent1"/>
            </a:solidFill>
            <a:latin typeface="+mn-lt"/>
          </a:endParaRPr>
        </a:p>
      </dgm:t>
    </dgm:pt>
    <dgm:pt modelId="{D81ED46B-72B7-4C85-AA50-0C0523D19C9B}" type="parTrans" cxnId="{17168913-D4B3-4DC8-9FB8-C587C7B95245}">
      <dgm:prSet/>
      <dgm:spPr/>
      <dgm:t>
        <a:bodyPr/>
        <a:lstStyle/>
        <a:p>
          <a:endParaRPr lang="en-US"/>
        </a:p>
      </dgm:t>
    </dgm:pt>
    <dgm:pt modelId="{867A5F2B-0857-4829-99EE-5C574A9117C8}" type="sibTrans" cxnId="{17168913-D4B3-4DC8-9FB8-C587C7B95245}">
      <dgm:prSet/>
      <dgm:spPr/>
      <dgm:t>
        <a:bodyPr/>
        <a:lstStyle/>
        <a:p>
          <a:endParaRPr lang="en-US"/>
        </a:p>
      </dgm:t>
    </dgm:pt>
    <dgm:pt modelId="{FC6E9149-C0E0-465F-A83C-6D24594F006C}">
      <dgm:prSet/>
      <dgm:spPr/>
      <dgm:t>
        <a:bodyPr/>
        <a:lstStyle/>
        <a:p>
          <a:r>
            <a:rPr lang="en-US" dirty="0"/>
            <a:t>Azure SQL for Beginners</a:t>
          </a:r>
        </a:p>
      </dgm:t>
    </dgm:pt>
    <dgm:pt modelId="{05850925-B65A-4961-A0D0-8A9CB1B64C20}" type="parTrans" cxnId="{B3023877-1223-4135-A939-F7576B8392E7}">
      <dgm:prSet/>
      <dgm:spPr/>
      <dgm:t>
        <a:bodyPr/>
        <a:lstStyle/>
        <a:p>
          <a:endParaRPr lang="en-US"/>
        </a:p>
      </dgm:t>
    </dgm:pt>
    <dgm:pt modelId="{BA5FBAA6-E3FF-4C7C-88DB-6C9AC6171150}" type="sibTrans" cxnId="{B3023877-1223-4135-A939-F7576B8392E7}">
      <dgm:prSet/>
      <dgm:spPr/>
      <dgm:t>
        <a:bodyPr/>
        <a:lstStyle/>
        <a:p>
          <a:endParaRPr lang="en-US"/>
        </a:p>
      </dgm:t>
    </dgm:pt>
    <dgm:pt modelId="{3A0C85D8-572D-4B8B-A07A-CDBEC6FBDC8E}">
      <dgm:prSet/>
      <dgm:spPr/>
      <dgm:t>
        <a:bodyPr/>
        <a:lstStyle/>
        <a:p>
          <a:r>
            <a:rPr lang="en-US" b="1" dirty="0">
              <a:hlinkClick xmlns:r="http://schemas.openxmlformats.org/officeDocument/2006/relationships" r:id="rId5" action="ppaction://hlinkfile"/>
            </a:rPr>
            <a:t>aka.ms/AzureSQL4Beginners</a:t>
          </a:r>
          <a:endParaRPr lang="en-US" b="1" dirty="0"/>
        </a:p>
      </dgm:t>
    </dgm:pt>
    <dgm:pt modelId="{B0D839DA-4D26-4CDE-A639-4BFD4518B5EC}" type="parTrans" cxnId="{1BFE3457-9392-45E7-BEF1-570BF2256856}">
      <dgm:prSet/>
      <dgm:spPr/>
      <dgm:t>
        <a:bodyPr/>
        <a:lstStyle/>
        <a:p>
          <a:endParaRPr lang="en-US"/>
        </a:p>
      </dgm:t>
    </dgm:pt>
    <dgm:pt modelId="{2B439F49-D0BD-4727-A3C7-23D89490D713}" type="sibTrans" cxnId="{1BFE3457-9392-45E7-BEF1-570BF2256856}">
      <dgm:prSet/>
      <dgm:spPr/>
      <dgm:t>
        <a:bodyPr/>
        <a:lstStyle/>
        <a:p>
          <a:endParaRPr lang="en-US"/>
        </a:p>
      </dgm:t>
    </dgm:pt>
    <dgm:pt modelId="{1E039062-6588-49A7-A7D5-E6D556FBF2A7}" type="pres">
      <dgm:prSet presAssocID="{BB224B13-B8A8-4445-A0CB-1370EBA11191}" presName="linear" presStyleCnt="0">
        <dgm:presLayoutVars>
          <dgm:dir/>
          <dgm:animLvl val="lvl"/>
          <dgm:resizeHandles val="exact"/>
        </dgm:presLayoutVars>
      </dgm:prSet>
      <dgm:spPr/>
    </dgm:pt>
    <dgm:pt modelId="{89F2EF8D-704F-4E39-8086-77773000106E}" type="pres">
      <dgm:prSet presAssocID="{1F184615-FF67-41F5-9D24-E23A89031E46}" presName="parentLin" presStyleCnt="0"/>
      <dgm:spPr/>
    </dgm:pt>
    <dgm:pt modelId="{4C96693D-199E-49D9-AEBC-CF294ED7E1AA}" type="pres">
      <dgm:prSet presAssocID="{1F184615-FF67-41F5-9D24-E23A89031E46}" presName="parentLeftMargin" presStyleLbl="node1" presStyleIdx="0" presStyleCnt="5"/>
      <dgm:spPr/>
    </dgm:pt>
    <dgm:pt modelId="{C034DE87-F68A-4F8F-A785-86C3FEB5B717}" type="pres">
      <dgm:prSet presAssocID="{1F184615-FF67-41F5-9D24-E23A89031E46}" presName="parentText" presStyleLbl="node1" presStyleIdx="0" presStyleCnt="5">
        <dgm:presLayoutVars>
          <dgm:chMax val="0"/>
          <dgm:bulletEnabled val="1"/>
        </dgm:presLayoutVars>
      </dgm:prSet>
      <dgm:spPr/>
    </dgm:pt>
    <dgm:pt modelId="{F1A85573-5E06-4FBC-BF99-47DCE8FB3034}" type="pres">
      <dgm:prSet presAssocID="{1F184615-FF67-41F5-9D24-E23A89031E46}" presName="negativeSpace" presStyleCnt="0"/>
      <dgm:spPr/>
    </dgm:pt>
    <dgm:pt modelId="{39FF7901-2385-41E8-8C5D-5E74ADE7B31B}" type="pres">
      <dgm:prSet presAssocID="{1F184615-FF67-41F5-9D24-E23A89031E46}" presName="childText" presStyleLbl="conFgAcc1" presStyleIdx="0" presStyleCnt="5" custLinFactNeighborX="-3319">
        <dgm:presLayoutVars>
          <dgm:bulletEnabled val="1"/>
        </dgm:presLayoutVars>
      </dgm:prSet>
      <dgm:spPr/>
    </dgm:pt>
    <dgm:pt modelId="{C145A790-7CE6-4C15-8916-7A752587607A}" type="pres">
      <dgm:prSet presAssocID="{9CE78921-0BD9-4821-998E-B4CA60285E58}" presName="spaceBetweenRectangles" presStyleCnt="0"/>
      <dgm:spPr/>
    </dgm:pt>
    <dgm:pt modelId="{C1C0CE0B-D4C5-41A8-BAB4-3CD317569518}" type="pres">
      <dgm:prSet presAssocID="{A5D71D72-4274-40F6-860C-7BADE634131A}" presName="parentLin" presStyleCnt="0"/>
      <dgm:spPr/>
    </dgm:pt>
    <dgm:pt modelId="{B72AB68C-3D0C-41A6-BC1E-6B1E02EDF955}" type="pres">
      <dgm:prSet presAssocID="{A5D71D72-4274-40F6-860C-7BADE634131A}" presName="parentLeftMargin" presStyleLbl="node1" presStyleIdx="0" presStyleCnt="5"/>
      <dgm:spPr/>
    </dgm:pt>
    <dgm:pt modelId="{7A938F0E-2CE6-4CB4-80F2-26DC4FD2A894}" type="pres">
      <dgm:prSet presAssocID="{A5D71D72-4274-40F6-860C-7BADE634131A}" presName="parentText" presStyleLbl="node1" presStyleIdx="1" presStyleCnt="5">
        <dgm:presLayoutVars>
          <dgm:chMax val="0"/>
          <dgm:bulletEnabled val="1"/>
        </dgm:presLayoutVars>
      </dgm:prSet>
      <dgm:spPr/>
    </dgm:pt>
    <dgm:pt modelId="{EEF4E52C-91FD-4D5C-803D-5BCA1538D2C4}" type="pres">
      <dgm:prSet presAssocID="{A5D71D72-4274-40F6-860C-7BADE634131A}" presName="negativeSpace" presStyleCnt="0"/>
      <dgm:spPr/>
    </dgm:pt>
    <dgm:pt modelId="{1FE4CC00-5B3F-455E-BC13-9DECCAC00530}" type="pres">
      <dgm:prSet presAssocID="{A5D71D72-4274-40F6-860C-7BADE634131A}" presName="childText" presStyleLbl="conFgAcc1" presStyleIdx="1" presStyleCnt="5">
        <dgm:presLayoutVars>
          <dgm:bulletEnabled val="1"/>
        </dgm:presLayoutVars>
      </dgm:prSet>
      <dgm:spPr/>
    </dgm:pt>
    <dgm:pt modelId="{FC7FBE92-C173-40CC-B6E7-1D38E6347B0A}" type="pres">
      <dgm:prSet presAssocID="{3E494444-96E3-44B8-B404-B0D9064F81B4}" presName="spaceBetweenRectangles" presStyleCnt="0"/>
      <dgm:spPr/>
    </dgm:pt>
    <dgm:pt modelId="{7AA0A4D7-764F-47F7-B663-A4D0E519F5DD}" type="pres">
      <dgm:prSet presAssocID="{FC6E9149-C0E0-465F-A83C-6D24594F006C}" presName="parentLin" presStyleCnt="0"/>
      <dgm:spPr/>
    </dgm:pt>
    <dgm:pt modelId="{11032623-1F09-43B8-B9D5-9C40E928A64D}" type="pres">
      <dgm:prSet presAssocID="{FC6E9149-C0E0-465F-A83C-6D24594F006C}" presName="parentLeftMargin" presStyleLbl="node1" presStyleIdx="1" presStyleCnt="5"/>
      <dgm:spPr/>
    </dgm:pt>
    <dgm:pt modelId="{47E88973-D6FC-4DA7-935B-4901EF986B69}" type="pres">
      <dgm:prSet presAssocID="{FC6E9149-C0E0-465F-A83C-6D24594F006C}" presName="parentText" presStyleLbl="node1" presStyleIdx="2" presStyleCnt="5">
        <dgm:presLayoutVars>
          <dgm:chMax val="0"/>
          <dgm:bulletEnabled val="1"/>
        </dgm:presLayoutVars>
      </dgm:prSet>
      <dgm:spPr/>
    </dgm:pt>
    <dgm:pt modelId="{B5F97B07-39F8-4E3E-89B0-BC32EAFBB286}" type="pres">
      <dgm:prSet presAssocID="{FC6E9149-C0E0-465F-A83C-6D24594F006C}" presName="negativeSpace" presStyleCnt="0"/>
      <dgm:spPr/>
    </dgm:pt>
    <dgm:pt modelId="{84727FCA-21F6-48A4-8918-3F29B162ECD3}" type="pres">
      <dgm:prSet presAssocID="{FC6E9149-C0E0-465F-A83C-6D24594F006C}" presName="childText" presStyleLbl="conFgAcc1" presStyleIdx="2" presStyleCnt="5">
        <dgm:presLayoutVars>
          <dgm:bulletEnabled val="1"/>
        </dgm:presLayoutVars>
      </dgm:prSet>
      <dgm:spPr/>
    </dgm:pt>
    <dgm:pt modelId="{11AB70B7-F271-4620-A5F0-4C4EF13A3ED2}" type="pres">
      <dgm:prSet presAssocID="{BA5FBAA6-E3FF-4C7C-88DB-6C9AC6171150}" presName="spaceBetweenRectangles" presStyleCnt="0"/>
      <dgm:spPr/>
    </dgm:pt>
    <dgm:pt modelId="{055F00C3-A051-48A0-A5C8-C69851A49772}" type="pres">
      <dgm:prSet presAssocID="{2B3749DB-E724-4F4F-8218-A0640A0F2C0B}" presName="parentLin" presStyleCnt="0"/>
      <dgm:spPr/>
    </dgm:pt>
    <dgm:pt modelId="{82BBA8AB-8979-4037-8ED3-F8D81E03957E}" type="pres">
      <dgm:prSet presAssocID="{2B3749DB-E724-4F4F-8218-A0640A0F2C0B}" presName="parentLeftMargin" presStyleLbl="node1" presStyleIdx="2" presStyleCnt="5"/>
      <dgm:spPr/>
    </dgm:pt>
    <dgm:pt modelId="{86B88DF7-DA18-42A7-B709-39AAB709DF2D}" type="pres">
      <dgm:prSet presAssocID="{2B3749DB-E724-4F4F-8218-A0640A0F2C0B}" presName="parentText" presStyleLbl="node1" presStyleIdx="3" presStyleCnt="5">
        <dgm:presLayoutVars>
          <dgm:chMax val="0"/>
          <dgm:bulletEnabled val="1"/>
        </dgm:presLayoutVars>
      </dgm:prSet>
      <dgm:spPr/>
    </dgm:pt>
    <dgm:pt modelId="{206439FE-6191-441E-95F2-0075ED6C4C11}" type="pres">
      <dgm:prSet presAssocID="{2B3749DB-E724-4F4F-8218-A0640A0F2C0B}" presName="negativeSpace" presStyleCnt="0"/>
      <dgm:spPr/>
    </dgm:pt>
    <dgm:pt modelId="{4E082BEB-7FC6-42CD-AF53-C464B30A6C67}" type="pres">
      <dgm:prSet presAssocID="{2B3749DB-E724-4F4F-8218-A0640A0F2C0B}" presName="childText" presStyleLbl="conFgAcc1" presStyleIdx="3" presStyleCnt="5">
        <dgm:presLayoutVars>
          <dgm:bulletEnabled val="1"/>
        </dgm:presLayoutVars>
      </dgm:prSet>
      <dgm:spPr/>
    </dgm:pt>
    <dgm:pt modelId="{28E2F7F4-FAF7-43FB-967C-0AEA804F9EAD}" type="pres">
      <dgm:prSet presAssocID="{A2898FE9-56EA-4CB0-A000-54583C2F72F2}" presName="spaceBetweenRectangles" presStyleCnt="0"/>
      <dgm:spPr/>
    </dgm:pt>
    <dgm:pt modelId="{432A5222-38E2-48EB-981A-46FF037EF537}" type="pres">
      <dgm:prSet presAssocID="{C3C26C31-9DDA-44CB-B23D-DB8E9FFD25F9}" presName="parentLin" presStyleCnt="0"/>
      <dgm:spPr/>
    </dgm:pt>
    <dgm:pt modelId="{0024CE97-C548-4EE5-B0B9-865BA249A81B}" type="pres">
      <dgm:prSet presAssocID="{C3C26C31-9DDA-44CB-B23D-DB8E9FFD25F9}" presName="parentLeftMargin" presStyleLbl="node1" presStyleIdx="3" presStyleCnt="5"/>
      <dgm:spPr/>
    </dgm:pt>
    <dgm:pt modelId="{84DAD7B4-D19B-419E-B22A-D93F3477EAA7}" type="pres">
      <dgm:prSet presAssocID="{C3C26C31-9DDA-44CB-B23D-DB8E9FFD25F9}" presName="parentText" presStyleLbl="node1" presStyleIdx="4" presStyleCnt="5">
        <dgm:presLayoutVars>
          <dgm:chMax val="0"/>
          <dgm:bulletEnabled val="1"/>
        </dgm:presLayoutVars>
      </dgm:prSet>
      <dgm:spPr/>
    </dgm:pt>
    <dgm:pt modelId="{C680ECFD-CB21-45C5-9941-F4A4EB0E8525}" type="pres">
      <dgm:prSet presAssocID="{C3C26C31-9DDA-44CB-B23D-DB8E9FFD25F9}" presName="negativeSpace" presStyleCnt="0"/>
      <dgm:spPr/>
    </dgm:pt>
    <dgm:pt modelId="{E9A3D2A1-A713-4849-BF55-91C0448E5A3E}" type="pres">
      <dgm:prSet presAssocID="{C3C26C31-9DDA-44CB-B23D-DB8E9FFD25F9}" presName="childText" presStyleLbl="conFgAcc1" presStyleIdx="4" presStyleCnt="5">
        <dgm:presLayoutVars>
          <dgm:bulletEnabled val="1"/>
        </dgm:presLayoutVars>
      </dgm:prSet>
      <dgm:spPr/>
    </dgm:pt>
  </dgm:ptLst>
  <dgm:cxnLst>
    <dgm:cxn modelId="{17168913-D4B3-4DC8-9FB8-C587C7B95245}" srcId="{C3C26C31-9DDA-44CB-B23D-DB8E9FFD25F9}" destId="{4BB3DF69-2F57-479C-9C2B-C8A6572B1658}" srcOrd="0" destOrd="0" parTransId="{D81ED46B-72B7-4C85-AA50-0C0523D19C9B}" sibTransId="{867A5F2B-0857-4829-99EE-5C574A9117C8}"/>
    <dgm:cxn modelId="{CAB9861A-FE2E-4B5F-88D6-506CD340C8C4}" srcId="{1F184615-FF67-41F5-9D24-E23A89031E46}" destId="{13AB97E8-205E-49C1-9312-2FEE0CBDD8FF}" srcOrd="0" destOrd="0" parTransId="{8892305F-3672-4C59-87A2-B3CA875949B5}" sibTransId="{53996E11-EB6C-4756-BE10-7EB9D4391CFA}"/>
    <dgm:cxn modelId="{AED1C725-D955-4CC4-8D6B-76E7A8DD0240}" type="presOf" srcId="{FC6E9149-C0E0-465F-A83C-6D24594F006C}" destId="{47E88973-D6FC-4DA7-935B-4901EF986B69}" srcOrd="1" destOrd="0" presId="urn:microsoft.com/office/officeart/2005/8/layout/list1"/>
    <dgm:cxn modelId="{24CD0027-ABC5-4D74-B1D7-3E786DCB857B}" type="presOf" srcId="{1F184615-FF67-41F5-9D24-E23A89031E46}" destId="{4C96693D-199E-49D9-AEBC-CF294ED7E1AA}" srcOrd="0" destOrd="0" presId="urn:microsoft.com/office/officeart/2005/8/layout/list1"/>
    <dgm:cxn modelId="{4C00E928-DA43-4848-B603-1A59FB19BBE8}" type="presOf" srcId="{8500CB03-DC95-466D-8073-5397BE9FBA7D}" destId="{4E082BEB-7FC6-42CD-AF53-C464B30A6C67}" srcOrd="0" destOrd="0" presId="urn:microsoft.com/office/officeart/2005/8/layout/list1"/>
    <dgm:cxn modelId="{FD6BE52B-2485-4841-A96A-845323CD2893}" type="presOf" srcId="{4BB3DF69-2F57-479C-9C2B-C8A6572B1658}" destId="{E9A3D2A1-A713-4849-BF55-91C0448E5A3E}" srcOrd="0" destOrd="0" presId="urn:microsoft.com/office/officeart/2005/8/layout/list1"/>
    <dgm:cxn modelId="{AC087E5E-2DA0-4A7D-B5C2-802B9DCEA237}" type="presOf" srcId="{C3C26C31-9DDA-44CB-B23D-DB8E9FFD25F9}" destId="{0024CE97-C548-4EE5-B0B9-865BA249A81B}" srcOrd="0" destOrd="0" presId="urn:microsoft.com/office/officeart/2005/8/layout/list1"/>
    <dgm:cxn modelId="{738C6363-DF41-4FD6-914D-E31C2FAB667F}" type="presOf" srcId="{2B3749DB-E724-4F4F-8218-A0640A0F2C0B}" destId="{82BBA8AB-8979-4037-8ED3-F8D81E03957E}" srcOrd="0" destOrd="0" presId="urn:microsoft.com/office/officeart/2005/8/layout/list1"/>
    <dgm:cxn modelId="{7959F063-3023-434E-B814-F5BFF0EA104B}" type="presOf" srcId="{FC6E9149-C0E0-465F-A83C-6D24594F006C}" destId="{11032623-1F09-43B8-B9D5-9C40E928A64D}" srcOrd="0" destOrd="0" presId="urn:microsoft.com/office/officeart/2005/8/layout/list1"/>
    <dgm:cxn modelId="{179F4664-6D27-4BE4-B14C-5AFC0DFE053D}" srcId="{2B3749DB-E724-4F4F-8218-A0640A0F2C0B}" destId="{8500CB03-DC95-466D-8073-5397BE9FBA7D}" srcOrd="0" destOrd="0" parTransId="{988DDCF8-5C44-43C5-9FA1-0ABF49B4C0C0}" sibTransId="{89F7963B-9999-419A-B351-ECED1E025AFD}"/>
    <dgm:cxn modelId="{D77C4D6A-F5FB-43B7-B0ED-1E67A3627BA4}" type="presOf" srcId="{13AB97E8-205E-49C1-9312-2FEE0CBDD8FF}" destId="{39FF7901-2385-41E8-8C5D-5E74ADE7B31B}" srcOrd="0" destOrd="0" presId="urn:microsoft.com/office/officeart/2005/8/layout/list1"/>
    <dgm:cxn modelId="{A8CC3475-B0F9-45A3-A998-6F8AE84611C5}" srcId="{BB224B13-B8A8-4445-A0CB-1370EBA11191}" destId="{C3C26C31-9DDA-44CB-B23D-DB8E9FFD25F9}" srcOrd="4" destOrd="0" parTransId="{71A1AEFC-75F8-45ED-9C0F-9B3390060D6C}" sibTransId="{EF4CB208-06B7-471B-A47A-11EFC077D610}"/>
    <dgm:cxn modelId="{1BFE3457-9392-45E7-BEF1-570BF2256856}" srcId="{FC6E9149-C0E0-465F-A83C-6D24594F006C}" destId="{3A0C85D8-572D-4B8B-A07A-CDBEC6FBDC8E}" srcOrd="0" destOrd="0" parTransId="{B0D839DA-4D26-4CDE-A639-4BFD4518B5EC}" sibTransId="{2B439F49-D0BD-4727-A3C7-23D89490D713}"/>
    <dgm:cxn modelId="{B3023877-1223-4135-A939-F7576B8392E7}" srcId="{BB224B13-B8A8-4445-A0CB-1370EBA11191}" destId="{FC6E9149-C0E0-465F-A83C-6D24594F006C}" srcOrd="2" destOrd="0" parTransId="{05850925-B65A-4961-A0D0-8A9CB1B64C20}" sibTransId="{BA5FBAA6-E3FF-4C7C-88DB-6C9AC6171150}"/>
    <dgm:cxn modelId="{6DB06177-0184-479D-89A8-D728C9CBB888}" type="presOf" srcId="{3A0C85D8-572D-4B8B-A07A-CDBEC6FBDC8E}" destId="{84727FCA-21F6-48A4-8918-3F29B162ECD3}" srcOrd="0" destOrd="0" presId="urn:microsoft.com/office/officeart/2005/8/layout/list1"/>
    <dgm:cxn modelId="{3DE4988D-32AE-4A2A-846A-64D040236631}" srcId="{A5D71D72-4274-40F6-860C-7BADE634131A}" destId="{D425924F-6B1C-4EFA-91A0-04523A08F5D7}" srcOrd="0" destOrd="0" parTransId="{C7B1E481-E130-4F16-A9D5-5FA594B8EC1B}" sibTransId="{38247CBC-E7C7-42AB-B92D-A9E7445B2548}"/>
    <dgm:cxn modelId="{8366E898-54B1-4E8E-9DA9-9A7A38BD8ED9}" type="presOf" srcId="{BB224B13-B8A8-4445-A0CB-1370EBA11191}" destId="{1E039062-6588-49A7-A7D5-E6D556FBF2A7}" srcOrd="0" destOrd="0" presId="urn:microsoft.com/office/officeart/2005/8/layout/list1"/>
    <dgm:cxn modelId="{3E7554A5-A743-48DA-A597-D2387C4CE8BB}" srcId="{BB224B13-B8A8-4445-A0CB-1370EBA11191}" destId="{1F184615-FF67-41F5-9D24-E23A89031E46}" srcOrd="0" destOrd="0" parTransId="{ABCEB8DC-F616-476A-A998-75D90C086B5A}" sibTransId="{9CE78921-0BD9-4821-998E-B4CA60285E58}"/>
    <dgm:cxn modelId="{2B2D83C1-7331-4BFC-87F2-02EACB6D120D}" type="presOf" srcId="{1F184615-FF67-41F5-9D24-E23A89031E46}" destId="{C034DE87-F68A-4F8F-A785-86C3FEB5B717}" srcOrd="1" destOrd="0" presId="urn:microsoft.com/office/officeart/2005/8/layout/list1"/>
    <dgm:cxn modelId="{760E90CE-9D67-4672-9A29-33CCD10DB55E}" srcId="{BB224B13-B8A8-4445-A0CB-1370EBA11191}" destId="{2B3749DB-E724-4F4F-8218-A0640A0F2C0B}" srcOrd="3" destOrd="0" parTransId="{5FC3017F-A96F-49A2-A269-AA2B0371BE27}" sibTransId="{A2898FE9-56EA-4CB0-A000-54583C2F72F2}"/>
    <dgm:cxn modelId="{B3231CD8-0540-4780-9C8B-4E0B4BA4FF81}" type="presOf" srcId="{A5D71D72-4274-40F6-860C-7BADE634131A}" destId="{7A938F0E-2CE6-4CB4-80F2-26DC4FD2A894}" srcOrd="1" destOrd="0" presId="urn:microsoft.com/office/officeart/2005/8/layout/list1"/>
    <dgm:cxn modelId="{61B0D7DF-EAFE-43FB-940E-4C1D103D0DDD}" type="presOf" srcId="{2B3749DB-E724-4F4F-8218-A0640A0F2C0B}" destId="{86B88DF7-DA18-42A7-B709-39AAB709DF2D}" srcOrd="1" destOrd="0" presId="urn:microsoft.com/office/officeart/2005/8/layout/list1"/>
    <dgm:cxn modelId="{65CCA2E8-29FA-4390-9500-34C537AC94F7}" srcId="{BB224B13-B8A8-4445-A0CB-1370EBA11191}" destId="{A5D71D72-4274-40F6-860C-7BADE634131A}" srcOrd="1" destOrd="0" parTransId="{ACE0FE04-F82B-44E9-B9BD-4C9EF72ECC7A}" sibTransId="{3E494444-96E3-44B8-B404-B0D9064F81B4}"/>
    <dgm:cxn modelId="{888C46F1-D898-461A-8456-40CD4D2320F8}" type="presOf" srcId="{A5D71D72-4274-40F6-860C-7BADE634131A}" destId="{B72AB68C-3D0C-41A6-BC1E-6B1E02EDF955}" srcOrd="0" destOrd="0" presId="urn:microsoft.com/office/officeart/2005/8/layout/list1"/>
    <dgm:cxn modelId="{BCF90FF2-88C9-41C7-BB0A-4C0151693B0D}" type="presOf" srcId="{C3C26C31-9DDA-44CB-B23D-DB8E9FFD25F9}" destId="{84DAD7B4-D19B-419E-B22A-D93F3477EAA7}" srcOrd="1" destOrd="0" presId="urn:microsoft.com/office/officeart/2005/8/layout/list1"/>
    <dgm:cxn modelId="{6A766EF6-BD46-4973-9B8A-7872A0574E08}" type="presOf" srcId="{D425924F-6B1C-4EFA-91A0-04523A08F5D7}" destId="{1FE4CC00-5B3F-455E-BC13-9DECCAC00530}" srcOrd="0" destOrd="0" presId="urn:microsoft.com/office/officeart/2005/8/layout/list1"/>
    <dgm:cxn modelId="{D30F843C-DA7A-4953-ACF8-5763A7FC8978}" type="presParOf" srcId="{1E039062-6588-49A7-A7D5-E6D556FBF2A7}" destId="{89F2EF8D-704F-4E39-8086-77773000106E}" srcOrd="0" destOrd="0" presId="urn:microsoft.com/office/officeart/2005/8/layout/list1"/>
    <dgm:cxn modelId="{1591169B-2648-4606-9E75-674E7098E828}" type="presParOf" srcId="{89F2EF8D-704F-4E39-8086-77773000106E}" destId="{4C96693D-199E-49D9-AEBC-CF294ED7E1AA}" srcOrd="0" destOrd="0" presId="urn:microsoft.com/office/officeart/2005/8/layout/list1"/>
    <dgm:cxn modelId="{154DA79D-CFD5-437C-A240-7095C2FDD368}" type="presParOf" srcId="{89F2EF8D-704F-4E39-8086-77773000106E}" destId="{C034DE87-F68A-4F8F-A785-86C3FEB5B717}" srcOrd="1" destOrd="0" presId="urn:microsoft.com/office/officeart/2005/8/layout/list1"/>
    <dgm:cxn modelId="{9051FB5D-6688-4801-B488-EB1775050311}" type="presParOf" srcId="{1E039062-6588-49A7-A7D5-E6D556FBF2A7}" destId="{F1A85573-5E06-4FBC-BF99-47DCE8FB3034}" srcOrd="1" destOrd="0" presId="urn:microsoft.com/office/officeart/2005/8/layout/list1"/>
    <dgm:cxn modelId="{761BDD60-5C25-4561-8C32-8D628C5E0145}" type="presParOf" srcId="{1E039062-6588-49A7-A7D5-E6D556FBF2A7}" destId="{39FF7901-2385-41E8-8C5D-5E74ADE7B31B}" srcOrd="2" destOrd="0" presId="urn:microsoft.com/office/officeart/2005/8/layout/list1"/>
    <dgm:cxn modelId="{FA96A94C-C554-412B-900E-662A2225BBE8}" type="presParOf" srcId="{1E039062-6588-49A7-A7D5-E6D556FBF2A7}" destId="{C145A790-7CE6-4C15-8916-7A752587607A}" srcOrd="3" destOrd="0" presId="urn:microsoft.com/office/officeart/2005/8/layout/list1"/>
    <dgm:cxn modelId="{38B5F370-6812-4D55-A3C1-9D32A4629CF3}" type="presParOf" srcId="{1E039062-6588-49A7-A7D5-E6D556FBF2A7}" destId="{C1C0CE0B-D4C5-41A8-BAB4-3CD317569518}" srcOrd="4" destOrd="0" presId="urn:microsoft.com/office/officeart/2005/8/layout/list1"/>
    <dgm:cxn modelId="{B556C8DA-EDEB-4574-80E8-C5AF0E616297}" type="presParOf" srcId="{C1C0CE0B-D4C5-41A8-BAB4-3CD317569518}" destId="{B72AB68C-3D0C-41A6-BC1E-6B1E02EDF955}" srcOrd="0" destOrd="0" presId="urn:microsoft.com/office/officeart/2005/8/layout/list1"/>
    <dgm:cxn modelId="{4FA5ACE1-136E-4B37-87F0-FE47988CE638}" type="presParOf" srcId="{C1C0CE0B-D4C5-41A8-BAB4-3CD317569518}" destId="{7A938F0E-2CE6-4CB4-80F2-26DC4FD2A894}" srcOrd="1" destOrd="0" presId="urn:microsoft.com/office/officeart/2005/8/layout/list1"/>
    <dgm:cxn modelId="{91F950C6-445F-4D8E-A8A0-EA187895BB0E}" type="presParOf" srcId="{1E039062-6588-49A7-A7D5-E6D556FBF2A7}" destId="{EEF4E52C-91FD-4D5C-803D-5BCA1538D2C4}" srcOrd="5" destOrd="0" presId="urn:microsoft.com/office/officeart/2005/8/layout/list1"/>
    <dgm:cxn modelId="{A1E1C10B-F376-4ED4-AB7F-D4A139A795E4}" type="presParOf" srcId="{1E039062-6588-49A7-A7D5-E6D556FBF2A7}" destId="{1FE4CC00-5B3F-455E-BC13-9DECCAC00530}" srcOrd="6" destOrd="0" presId="urn:microsoft.com/office/officeart/2005/8/layout/list1"/>
    <dgm:cxn modelId="{0853722E-DBF1-4AA4-B23D-9BC2ED1C7CF3}" type="presParOf" srcId="{1E039062-6588-49A7-A7D5-E6D556FBF2A7}" destId="{FC7FBE92-C173-40CC-B6E7-1D38E6347B0A}" srcOrd="7" destOrd="0" presId="urn:microsoft.com/office/officeart/2005/8/layout/list1"/>
    <dgm:cxn modelId="{1372A4EB-AAC1-4ACC-B133-EDD3CB950CC9}" type="presParOf" srcId="{1E039062-6588-49A7-A7D5-E6D556FBF2A7}" destId="{7AA0A4D7-764F-47F7-B663-A4D0E519F5DD}" srcOrd="8" destOrd="0" presId="urn:microsoft.com/office/officeart/2005/8/layout/list1"/>
    <dgm:cxn modelId="{D15AA7ED-0983-4CC6-88AF-C6E8069BC311}" type="presParOf" srcId="{7AA0A4D7-764F-47F7-B663-A4D0E519F5DD}" destId="{11032623-1F09-43B8-B9D5-9C40E928A64D}" srcOrd="0" destOrd="0" presId="urn:microsoft.com/office/officeart/2005/8/layout/list1"/>
    <dgm:cxn modelId="{6A8A2823-618C-4BF0-B844-41158C113F9B}" type="presParOf" srcId="{7AA0A4D7-764F-47F7-B663-A4D0E519F5DD}" destId="{47E88973-D6FC-4DA7-935B-4901EF986B69}" srcOrd="1" destOrd="0" presId="urn:microsoft.com/office/officeart/2005/8/layout/list1"/>
    <dgm:cxn modelId="{79D2A34F-8D99-4D7B-8D49-62892506D247}" type="presParOf" srcId="{1E039062-6588-49A7-A7D5-E6D556FBF2A7}" destId="{B5F97B07-39F8-4E3E-89B0-BC32EAFBB286}" srcOrd="9" destOrd="0" presId="urn:microsoft.com/office/officeart/2005/8/layout/list1"/>
    <dgm:cxn modelId="{104505E1-F774-4C51-B16F-4565E189B2E3}" type="presParOf" srcId="{1E039062-6588-49A7-A7D5-E6D556FBF2A7}" destId="{84727FCA-21F6-48A4-8918-3F29B162ECD3}" srcOrd="10" destOrd="0" presId="urn:microsoft.com/office/officeart/2005/8/layout/list1"/>
    <dgm:cxn modelId="{1B830F7D-E9B8-4B82-BBA5-5F1BE32D7E1D}" type="presParOf" srcId="{1E039062-6588-49A7-A7D5-E6D556FBF2A7}" destId="{11AB70B7-F271-4620-A5F0-4C4EF13A3ED2}" srcOrd="11" destOrd="0" presId="urn:microsoft.com/office/officeart/2005/8/layout/list1"/>
    <dgm:cxn modelId="{51F95A0A-48A1-4818-8873-B97C0D21B1E9}" type="presParOf" srcId="{1E039062-6588-49A7-A7D5-E6D556FBF2A7}" destId="{055F00C3-A051-48A0-A5C8-C69851A49772}" srcOrd="12" destOrd="0" presId="urn:microsoft.com/office/officeart/2005/8/layout/list1"/>
    <dgm:cxn modelId="{8638CE2B-FB91-4EFF-9C1C-D36EC5C0740E}" type="presParOf" srcId="{055F00C3-A051-48A0-A5C8-C69851A49772}" destId="{82BBA8AB-8979-4037-8ED3-F8D81E03957E}" srcOrd="0" destOrd="0" presId="urn:microsoft.com/office/officeart/2005/8/layout/list1"/>
    <dgm:cxn modelId="{0F8EADFC-5FA1-4376-8818-336E659E5287}" type="presParOf" srcId="{055F00C3-A051-48A0-A5C8-C69851A49772}" destId="{86B88DF7-DA18-42A7-B709-39AAB709DF2D}" srcOrd="1" destOrd="0" presId="urn:microsoft.com/office/officeart/2005/8/layout/list1"/>
    <dgm:cxn modelId="{E0CD1C2E-8B47-47C2-A8ED-5AE093938C9B}" type="presParOf" srcId="{1E039062-6588-49A7-A7D5-E6D556FBF2A7}" destId="{206439FE-6191-441E-95F2-0075ED6C4C11}" srcOrd="13" destOrd="0" presId="urn:microsoft.com/office/officeart/2005/8/layout/list1"/>
    <dgm:cxn modelId="{C8829374-2575-4E31-84D0-BC47190F6068}" type="presParOf" srcId="{1E039062-6588-49A7-A7D5-E6D556FBF2A7}" destId="{4E082BEB-7FC6-42CD-AF53-C464B30A6C67}" srcOrd="14" destOrd="0" presId="urn:microsoft.com/office/officeart/2005/8/layout/list1"/>
    <dgm:cxn modelId="{E479ED84-AA7F-47F7-85EC-4C9E82C3C6B1}" type="presParOf" srcId="{1E039062-6588-49A7-A7D5-E6D556FBF2A7}" destId="{28E2F7F4-FAF7-43FB-967C-0AEA804F9EAD}" srcOrd="15" destOrd="0" presId="urn:microsoft.com/office/officeart/2005/8/layout/list1"/>
    <dgm:cxn modelId="{85708062-73AB-4618-99B1-91BE488A345E}" type="presParOf" srcId="{1E039062-6588-49A7-A7D5-E6D556FBF2A7}" destId="{432A5222-38E2-48EB-981A-46FF037EF537}" srcOrd="16" destOrd="0" presId="urn:microsoft.com/office/officeart/2005/8/layout/list1"/>
    <dgm:cxn modelId="{05C1D7DD-974A-4F55-B2DB-1CE751F26A99}" type="presParOf" srcId="{432A5222-38E2-48EB-981A-46FF037EF537}" destId="{0024CE97-C548-4EE5-B0B9-865BA249A81B}" srcOrd="0" destOrd="0" presId="urn:microsoft.com/office/officeart/2005/8/layout/list1"/>
    <dgm:cxn modelId="{4BD4CD54-8793-409B-97E7-2FDC5F0977CA}" type="presParOf" srcId="{432A5222-38E2-48EB-981A-46FF037EF537}" destId="{84DAD7B4-D19B-419E-B22A-D93F3477EAA7}" srcOrd="1" destOrd="0" presId="urn:microsoft.com/office/officeart/2005/8/layout/list1"/>
    <dgm:cxn modelId="{BD1747E4-6240-4662-B3A1-149A485AADBB}" type="presParOf" srcId="{1E039062-6588-49A7-A7D5-E6D556FBF2A7}" destId="{C680ECFD-CB21-45C5-9941-F4A4EB0E8525}" srcOrd="17" destOrd="0" presId="urn:microsoft.com/office/officeart/2005/8/layout/list1"/>
    <dgm:cxn modelId="{0B4EB365-B273-4DD8-98DA-8608BFAD51D6}" type="presParOf" srcId="{1E039062-6588-49A7-A7D5-E6D556FBF2A7}" destId="{E9A3D2A1-A713-4849-BF55-91C0448E5A3E}"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FF7901-2385-41E8-8C5D-5E74ADE7B31B}">
      <dsp:nvSpPr>
        <dsp:cNvPr id="0" name=""/>
        <dsp:cNvSpPr/>
      </dsp:nvSpPr>
      <dsp:spPr>
        <a:xfrm>
          <a:off x="0" y="339792"/>
          <a:ext cx="5265598" cy="563062"/>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8669" tIns="270764" rIns="408669" bIns="92456"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a:hlinkClick xmlns:r="http://schemas.openxmlformats.org/officeDocument/2006/relationships" r:id="rId1"/>
            </a:rPr>
            <a:t>aka.ms/</a:t>
          </a:r>
          <a:r>
            <a:rPr lang="en-US" sz="1300" b="1" kern="1200" dirty="0" err="1">
              <a:hlinkClick xmlns:r="http://schemas.openxmlformats.org/officeDocument/2006/relationships" r:id="rId1"/>
            </a:rPr>
            <a:t>azuresqldocs</a:t>
          </a:r>
          <a:endParaRPr lang="en-US" sz="1300" kern="1200" dirty="0"/>
        </a:p>
      </dsp:txBody>
      <dsp:txXfrm>
        <a:off x="0" y="339792"/>
        <a:ext cx="5265598" cy="563062"/>
      </dsp:txXfrm>
    </dsp:sp>
    <dsp:sp modelId="{C034DE87-F68A-4F8F-A785-86C3FEB5B717}">
      <dsp:nvSpPr>
        <dsp:cNvPr id="0" name=""/>
        <dsp:cNvSpPr/>
      </dsp:nvSpPr>
      <dsp:spPr>
        <a:xfrm>
          <a:off x="263279" y="147912"/>
          <a:ext cx="3685918"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319" tIns="0" rIns="139319" bIns="0" numCol="1" spcCol="1270" anchor="ctr" anchorCtr="0">
          <a:noAutofit/>
        </a:bodyPr>
        <a:lstStyle/>
        <a:p>
          <a:pPr marL="0" lvl="0" indent="0" algn="l" defTabSz="577850">
            <a:lnSpc>
              <a:spcPct val="90000"/>
            </a:lnSpc>
            <a:spcBef>
              <a:spcPct val="0"/>
            </a:spcBef>
            <a:spcAft>
              <a:spcPct val="35000"/>
            </a:spcAft>
            <a:buNone/>
          </a:pPr>
          <a:r>
            <a:rPr lang="en-US" sz="1300" kern="1200"/>
            <a:t>Azure SQL documentation</a:t>
          </a:r>
        </a:p>
      </dsp:txBody>
      <dsp:txXfrm>
        <a:off x="282013" y="166646"/>
        <a:ext cx="3648450" cy="346292"/>
      </dsp:txXfrm>
    </dsp:sp>
    <dsp:sp modelId="{1FE4CC00-5B3F-455E-BC13-9DECCAC00530}">
      <dsp:nvSpPr>
        <dsp:cNvPr id="0" name=""/>
        <dsp:cNvSpPr/>
      </dsp:nvSpPr>
      <dsp:spPr>
        <a:xfrm>
          <a:off x="0" y="1164935"/>
          <a:ext cx="5265598" cy="563062"/>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8669" tIns="270764" rIns="408669" bIns="92456"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a:hlinkClick xmlns:r="http://schemas.openxmlformats.org/officeDocument/2006/relationships" r:id="rId2"/>
            </a:rPr>
            <a:t>aka.ms/</a:t>
          </a:r>
          <a:r>
            <a:rPr lang="en-US" sz="1300" b="1" kern="1200" dirty="0" err="1">
              <a:hlinkClick xmlns:r="http://schemas.openxmlformats.org/officeDocument/2006/relationships" r:id="rId2"/>
            </a:rPr>
            <a:t>sqlworkshops</a:t>
          </a:r>
          <a:endParaRPr lang="en-US" sz="1300" kern="1200" dirty="0"/>
        </a:p>
      </dsp:txBody>
      <dsp:txXfrm>
        <a:off x="0" y="1164935"/>
        <a:ext cx="5265598" cy="563062"/>
      </dsp:txXfrm>
    </dsp:sp>
    <dsp:sp modelId="{7A938F0E-2CE6-4CB4-80F2-26DC4FD2A894}">
      <dsp:nvSpPr>
        <dsp:cNvPr id="0" name=""/>
        <dsp:cNvSpPr/>
      </dsp:nvSpPr>
      <dsp:spPr>
        <a:xfrm>
          <a:off x="263279" y="973055"/>
          <a:ext cx="3685918"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319" tIns="0" rIns="139319" bIns="0" numCol="1" spcCol="1270" anchor="ctr" anchorCtr="0">
          <a:noAutofit/>
        </a:bodyPr>
        <a:lstStyle/>
        <a:p>
          <a:pPr marL="0" lvl="0" indent="0" algn="l" defTabSz="577850">
            <a:lnSpc>
              <a:spcPct val="90000"/>
            </a:lnSpc>
            <a:spcBef>
              <a:spcPct val="0"/>
            </a:spcBef>
            <a:spcAft>
              <a:spcPct val="35000"/>
            </a:spcAft>
            <a:buNone/>
          </a:pPr>
          <a:r>
            <a:rPr lang="en-US" sz="1300" kern="1200"/>
            <a:t>Try the Azure SQL Workshop</a:t>
          </a:r>
        </a:p>
      </dsp:txBody>
      <dsp:txXfrm>
        <a:off x="282013" y="991789"/>
        <a:ext cx="3648450" cy="346292"/>
      </dsp:txXfrm>
    </dsp:sp>
    <dsp:sp modelId="{84727FCA-21F6-48A4-8918-3F29B162ECD3}">
      <dsp:nvSpPr>
        <dsp:cNvPr id="0" name=""/>
        <dsp:cNvSpPr/>
      </dsp:nvSpPr>
      <dsp:spPr>
        <a:xfrm>
          <a:off x="0" y="1990077"/>
          <a:ext cx="5265598" cy="563062"/>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8669" tIns="270764" rIns="408669" bIns="92456"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a:hlinkClick xmlns:r="http://schemas.openxmlformats.org/officeDocument/2006/relationships" r:id="rId3" action="ppaction://hlinkfile"/>
            </a:rPr>
            <a:t>aka.ms/AzureSQL4Beginners</a:t>
          </a:r>
          <a:endParaRPr lang="en-US" sz="1300" b="1" kern="1200" dirty="0"/>
        </a:p>
      </dsp:txBody>
      <dsp:txXfrm>
        <a:off x="0" y="1990077"/>
        <a:ext cx="5265598" cy="563062"/>
      </dsp:txXfrm>
    </dsp:sp>
    <dsp:sp modelId="{47E88973-D6FC-4DA7-935B-4901EF986B69}">
      <dsp:nvSpPr>
        <dsp:cNvPr id="0" name=""/>
        <dsp:cNvSpPr/>
      </dsp:nvSpPr>
      <dsp:spPr>
        <a:xfrm>
          <a:off x="263279" y="1798197"/>
          <a:ext cx="3685918"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319" tIns="0" rIns="139319" bIns="0" numCol="1" spcCol="1270" anchor="ctr" anchorCtr="0">
          <a:noAutofit/>
        </a:bodyPr>
        <a:lstStyle/>
        <a:p>
          <a:pPr marL="0" lvl="0" indent="0" algn="l" defTabSz="577850">
            <a:lnSpc>
              <a:spcPct val="90000"/>
            </a:lnSpc>
            <a:spcBef>
              <a:spcPct val="0"/>
            </a:spcBef>
            <a:spcAft>
              <a:spcPct val="35000"/>
            </a:spcAft>
            <a:buNone/>
          </a:pPr>
          <a:r>
            <a:rPr lang="en-US" sz="1300" kern="1200" dirty="0"/>
            <a:t>Azure SQL for Beginners</a:t>
          </a:r>
        </a:p>
      </dsp:txBody>
      <dsp:txXfrm>
        <a:off x="282013" y="1816931"/>
        <a:ext cx="3648450" cy="346292"/>
      </dsp:txXfrm>
    </dsp:sp>
    <dsp:sp modelId="{4E082BEB-7FC6-42CD-AF53-C464B30A6C67}">
      <dsp:nvSpPr>
        <dsp:cNvPr id="0" name=""/>
        <dsp:cNvSpPr/>
      </dsp:nvSpPr>
      <dsp:spPr>
        <a:xfrm>
          <a:off x="0" y="2815220"/>
          <a:ext cx="5265598" cy="563062"/>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8669" tIns="270764" rIns="408669" bIns="92456" numCol="1" spcCol="1270" anchor="t" anchorCtr="0">
          <a:noAutofit/>
        </a:bodyPr>
        <a:lstStyle/>
        <a:p>
          <a:pPr marL="114300" lvl="1" indent="-114300" algn="l" defTabSz="577850">
            <a:lnSpc>
              <a:spcPct val="90000"/>
            </a:lnSpc>
            <a:spcBef>
              <a:spcPct val="0"/>
            </a:spcBef>
            <a:spcAft>
              <a:spcPct val="15000"/>
            </a:spcAft>
            <a:buChar char="•"/>
          </a:pPr>
          <a:r>
            <a:rPr lang="en-US" sz="1300" b="1" u="sng" kern="1200" dirty="0">
              <a:solidFill>
                <a:schemeClr val="accent1"/>
              </a:solidFill>
              <a:latin typeface="+mn-lt"/>
              <a:hlinkClick xmlns:r="http://schemas.openxmlformats.org/officeDocument/2006/relationships" r:id="rId4"/>
            </a:rPr>
            <a:t>aka.ms/</a:t>
          </a:r>
          <a:r>
            <a:rPr lang="en-US" sz="1300" b="1" u="sng" kern="1200" dirty="0" err="1">
              <a:solidFill>
                <a:schemeClr val="accent1"/>
              </a:solidFill>
              <a:latin typeface="+mn-lt"/>
            </a:rPr>
            <a:t>ChooseAzureSQL</a:t>
          </a:r>
          <a:endParaRPr lang="en-US" sz="1300" b="1" u="sng" kern="1200" dirty="0">
            <a:solidFill>
              <a:schemeClr val="accent1"/>
            </a:solidFill>
            <a:latin typeface="+mn-lt"/>
          </a:endParaRPr>
        </a:p>
      </dsp:txBody>
      <dsp:txXfrm>
        <a:off x="0" y="2815220"/>
        <a:ext cx="5265598" cy="563062"/>
      </dsp:txXfrm>
    </dsp:sp>
    <dsp:sp modelId="{86B88DF7-DA18-42A7-B709-39AAB709DF2D}">
      <dsp:nvSpPr>
        <dsp:cNvPr id="0" name=""/>
        <dsp:cNvSpPr/>
      </dsp:nvSpPr>
      <dsp:spPr>
        <a:xfrm>
          <a:off x="263279" y="2623340"/>
          <a:ext cx="3685918"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319" tIns="0" rIns="139319" bIns="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bg1"/>
              </a:solidFill>
              <a:latin typeface="+mn-lt"/>
            </a:rPr>
            <a:t>Choosing the Correct Tools</a:t>
          </a:r>
          <a:endParaRPr lang="en-US" sz="1300" kern="1200" dirty="0">
            <a:solidFill>
              <a:schemeClr val="bg1"/>
            </a:solidFill>
          </a:endParaRPr>
        </a:p>
      </dsp:txBody>
      <dsp:txXfrm>
        <a:off x="282013" y="2642074"/>
        <a:ext cx="3648450" cy="346292"/>
      </dsp:txXfrm>
    </dsp:sp>
    <dsp:sp modelId="{E9A3D2A1-A713-4849-BF55-91C0448E5A3E}">
      <dsp:nvSpPr>
        <dsp:cNvPr id="0" name=""/>
        <dsp:cNvSpPr/>
      </dsp:nvSpPr>
      <dsp:spPr>
        <a:xfrm>
          <a:off x="0" y="3640362"/>
          <a:ext cx="5265598" cy="563062"/>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8669" tIns="270764" rIns="408669" bIns="92456"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a:solidFill>
                <a:schemeClr val="accent1"/>
              </a:solidFill>
              <a:latin typeface="+mn-lt"/>
              <a:hlinkClick xmlns:r="http://schemas.openxmlformats.org/officeDocument/2006/relationships" r:id="rId5"/>
            </a:rPr>
            <a:t>aka.ms/</a:t>
          </a:r>
          <a:r>
            <a:rPr lang="en-US" sz="1300" b="1" kern="1200" dirty="0" err="1">
              <a:solidFill>
                <a:schemeClr val="accent1"/>
              </a:solidFill>
              <a:latin typeface="+mn-lt"/>
              <a:hlinkClick xmlns:r="http://schemas.openxmlformats.org/officeDocument/2006/relationships" r:id="rId5"/>
            </a:rPr>
            <a:t>dataexposed</a:t>
          </a:r>
          <a:endParaRPr lang="en-US" sz="1300" b="1" kern="1200" dirty="0">
            <a:solidFill>
              <a:schemeClr val="accent1"/>
            </a:solidFill>
            <a:latin typeface="+mn-lt"/>
          </a:endParaRPr>
        </a:p>
      </dsp:txBody>
      <dsp:txXfrm>
        <a:off x="0" y="3640362"/>
        <a:ext cx="5265598" cy="563062"/>
      </dsp:txXfrm>
    </dsp:sp>
    <dsp:sp modelId="{84DAD7B4-D19B-419E-B22A-D93F3477EAA7}">
      <dsp:nvSpPr>
        <dsp:cNvPr id="0" name=""/>
        <dsp:cNvSpPr/>
      </dsp:nvSpPr>
      <dsp:spPr>
        <a:xfrm>
          <a:off x="263279" y="3448482"/>
          <a:ext cx="3685918"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319" tIns="0" rIns="139319" bIns="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bg1"/>
              </a:solidFill>
              <a:latin typeface="+mn-lt"/>
            </a:rPr>
            <a:t>Data Exposed with Anna Hoffman</a:t>
          </a:r>
          <a:endParaRPr lang="en-US" sz="1300" b="1" u="sng" kern="1200" dirty="0">
            <a:solidFill>
              <a:schemeClr val="bg1"/>
            </a:solidFill>
            <a:latin typeface="+mn-lt"/>
          </a:endParaRPr>
        </a:p>
      </dsp:txBody>
      <dsp:txXfrm>
        <a:off x="282013" y="3467216"/>
        <a:ext cx="3648450"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784D1C-EADE-4810-A4F6-5F65C6B57ABD}" type="datetimeFigureOut">
              <a:rPr lang="en-IN" smtClean="0"/>
              <a:t>23-08-2021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10C87-188B-4EE4-87EE-B24E3D47EB98}" type="slidenum">
              <a:rPr lang="en-IN" smtClean="0"/>
              <a:t>‹#›</a:t>
            </a:fld>
            <a:endParaRPr lang="en-IN"/>
          </a:p>
        </p:txBody>
      </p:sp>
    </p:spTree>
    <p:extLst>
      <p:ext uri="{BB962C8B-B14F-4D97-AF65-F5344CB8AC3E}">
        <p14:creationId xmlns:p14="http://schemas.microsoft.com/office/powerpoint/2010/main" val="394248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otuf3goxLsg"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social.technet.microsoft.com/wiki/contents/articles/1308.select-an-edition-of-sql-server-for-application-development/revision/7.aspx" TargetMode="External"/><Relationship Id="rId4" Type="http://schemas.openxmlformats.org/officeDocument/2006/relationships/hyperlink" Target="https://news.microsoft.com/2008/10/27/microsoft-unveils-windows-azure-at-professional-developers-conference/#IP8XlBTCMpvORgaV.97"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intended for SQL Server people. But if you’re not a SQL Server person, still a good way to get a general understanding of security for Azure SQL.</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511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8801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dirty="0">
                <a:solidFill>
                  <a:srgbClr val="0078D4"/>
                </a:solidFill>
                <a:latin typeface="Segoe UI Semibold"/>
              </a:rPr>
              <a:t>Best for </a:t>
            </a:r>
            <a:r>
              <a:rPr lang="en-US" sz="1200" kern="0" dirty="0">
                <a:gradFill>
                  <a:gsLst>
                    <a:gs pos="1770">
                      <a:srgbClr val="1A1A1A"/>
                    </a:gs>
                    <a:gs pos="16000">
                      <a:srgbClr val="1A1A1A"/>
                    </a:gs>
                  </a:gsLst>
                  <a:lin ang="0" scaled="0"/>
                </a:gradFill>
                <a:latin typeface="Segoe UI Semibold"/>
              </a:rPr>
              <a:t>migrations and applications requiring OS-level access</a:t>
            </a:r>
            <a:endParaRPr lang="en-US" sz="1200" kern="0" dirty="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dirty="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dirty="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Solution</a:t>
            </a:r>
            <a:r>
              <a:rPr lang="en-US" sz="500" kern="1200" dirty="0">
                <a:solidFill>
                  <a:srgbClr val="000000"/>
                </a:solidFill>
              </a:rPr>
              <a:t> </a:t>
            </a:r>
          </a:p>
          <a:p>
            <a:pPr lvl="1"/>
            <a:r>
              <a:rPr lang="en-US" sz="1400" kern="1200" dirty="0">
                <a:solidFill>
                  <a:srgbClr val="000000"/>
                </a:solidFill>
                <a:latin typeface="Segoe UI"/>
                <a:ea typeface="+mn-ea"/>
                <a:cs typeface="+mn-cs"/>
              </a:rPr>
              <a:t>SQL Server and OS server access</a:t>
            </a:r>
          </a:p>
          <a:p>
            <a:pPr lvl="1"/>
            <a:r>
              <a:rPr lang="en-US" sz="1400" kern="1200" dirty="0">
                <a:solidFill>
                  <a:srgbClr val="000000"/>
                </a:solidFill>
                <a:latin typeface="Segoe UI"/>
                <a:ea typeface="+mn-ea"/>
                <a:cs typeface="+mn-cs"/>
              </a:rPr>
              <a:t>Expansive SQL and OS version support</a:t>
            </a:r>
          </a:p>
          <a:p>
            <a:pPr lvl="1"/>
            <a:r>
              <a:rPr lang="en-US" sz="1400" kern="1200" dirty="0">
                <a:solidFill>
                  <a:srgbClr val="000000"/>
                </a:solidFill>
                <a:latin typeface="Segoe UI"/>
                <a:ea typeface="+mn-ea"/>
                <a:cs typeface="+mn-cs"/>
              </a:rPr>
              <a:t>File stream, DTC, and Simple Recovery model available</a:t>
            </a:r>
          </a:p>
          <a:p>
            <a:pPr lvl="1"/>
            <a:r>
              <a:rPr lang="en-US" sz="1400" kern="1200" dirty="0">
                <a:solidFill>
                  <a:srgbClr val="000000"/>
                </a:solidFill>
                <a:latin typeface="Segoe UI"/>
                <a:ea typeface="+mn-ea"/>
                <a:cs typeface="+mn-cs"/>
              </a:rPr>
              <a:t>Automated patching and backup</a:t>
            </a:r>
            <a:endParaRPr lang="en-US" sz="500" dirty="0">
              <a:solidFill>
                <a:srgbClr val="000000"/>
              </a:solidFill>
            </a:endParaRPr>
          </a:p>
          <a:p>
            <a:pPr lvl="1"/>
            <a:r>
              <a:rPr lang="en-US" sz="1400" b="0" i="0" dirty="0">
                <a:solidFill>
                  <a:srgbClr val="000000"/>
                </a:solidFill>
              </a:rPr>
              <a:t>Free Extended Security Updates for SQL Server 2008/R2*</a:t>
            </a:r>
            <a:endParaRPr lang="en-US" sz="1400" dirty="0">
              <a:solidFill>
                <a:srgbClr val="000000"/>
              </a:solidFill>
            </a:endParaRPr>
          </a:p>
          <a:p>
            <a:pPr lvl="1"/>
            <a:r>
              <a:rPr lang="en-US" sz="1400" b="0" i="0" dirty="0">
                <a:solidFill>
                  <a:srgbClr val="000000"/>
                </a:solidFill>
              </a:rPr>
              <a:t>435 percent overall return on an Azure IaaS investment over five years (Forrester Consulting)</a:t>
            </a:r>
            <a:endParaRPr lang="en-US" sz="1400" dirty="0">
              <a:solidFill>
                <a:srgbClr val="000000"/>
              </a:solidFill>
            </a:endParaRPr>
          </a:p>
          <a:p>
            <a:pPr lvl="1"/>
            <a:r>
              <a:rPr lang="en-US" sz="1400" dirty="0">
                <a:solidFill>
                  <a:srgbClr val="000000"/>
                </a:solidFill>
              </a:rPr>
              <a:t>Up to 3.4x faster and 87% cheaper than AWS EC2**</a:t>
            </a:r>
          </a:p>
          <a:p>
            <a:pPr lvl="1"/>
            <a:r>
              <a:rPr lang="en-US" sz="1400" dirty="0">
                <a:solidFill>
                  <a:srgbClr val="000000"/>
                </a:solidFill>
              </a:rPr>
              <a:t>Azure Key Vault integration</a:t>
            </a:r>
          </a:p>
          <a:p>
            <a:pPr lvl="1"/>
            <a:r>
              <a:rPr lang="en-US" sz="1400" dirty="0">
                <a:solidFill>
                  <a:srgbClr val="000000"/>
                </a:solidFill>
              </a:rPr>
              <a:t>Support for Linux and Windows</a:t>
            </a:r>
          </a:p>
          <a:p>
            <a:pPr lvl="1"/>
            <a:r>
              <a:rPr lang="en-US" sz="1400" dirty="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dirty="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dirty="0">
              <a:solidFill>
                <a:srgbClr val="000000"/>
              </a:solidFill>
              <a:latin typeface="Segoe UI"/>
            </a:endParaRPr>
          </a:p>
          <a:p>
            <a:pPr lvl="0"/>
            <a:r>
              <a:rPr lang="en-US" sz="1200" b="0" i="0" dirty="0">
                <a:solidFill>
                  <a:schemeClr val="accent1"/>
                </a:solidFill>
              </a:rPr>
              <a:t>Rehost SQL Server 2008 and 2008 R2 in Azure Virtual Machines to get three years of Extended Security Updates at no additional charge and upgrade to a newer version when ready</a:t>
            </a:r>
            <a:endParaRPr lang="en-US" sz="1200" dirty="0">
              <a:solidFill>
                <a:schemeClr val="accent1"/>
              </a:solidFill>
            </a:endParaRPr>
          </a:p>
          <a:p>
            <a:pPr lvl="0"/>
            <a:r>
              <a:rPr lang="en-US" sz="1200" b="0" i="0" dirty="0">
                <a:solidFill>
                  <a:schemeClr val="accent1"/>
                </a:solidFill>
              </a:rPr>
              <a:t>435 percent overall return on an Azure IaaS investment over five years (for a composite organization based on the interviewed customers) (Forrester Consulting)</a:t>
            </a:r>
            <a:endParaRPr lang="en-US" sz="1200" dirty="0">
              <a:solidFill>
                <a:schemeClr val="accent1"/>
              </a:solidFill>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hlinkClick r:id="rId3"/>
              </a:rPr>
              <a:t>https://azure.microsoft.com/en-us/overview/azure-vs-aws/cost-savings/#sql-server-iaas</a:t>
            </a:r>
            <a:endParaRPr lang="en-US" sz="1200" dirty="0">
              <a:solidFill>
                <a:srgbClr val="000000"/>
              </a:solidFill>
              <a:latin typeface="Segoe U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695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8801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dirty="0">
                <a:solidFill>
                  <a:srgbClr val="0078D4"/>
                </a:solidFill>
                <a:latin typeface="Segoe UI Semibold"/>
              </a:rPr>
              <a:t>Best for most lift-and-shift migrations to the cloud</a:t>
            </a:r>
          </a:p>
          <a:p>
            <a:pPr defTabSz="914048">
              <a:spcAft>
                <a:spcPts val="800"/>
              </a:spcAft>
              <a:defRPr/>
            </a:pPr>
            <a:endParaRPr lang="en-US" sz="1200" kern="0" dirty="0">
              <a:solidFill>
                <a:srgbClr val="0078D4"/>
              </a:solidFill>
              <a:latin typeface="Segoe UI Semibold"/>
            </a:endParaRPr>
          </a:p>
          <a:p>
            <a:r>
              <a:rPr lang="en-US" sz="882" kern="1200" dirty="0">
                <a:solidFill>
                  <a:schemeClr val="tx1"/>
                </a:solidFill>
                <a:effectLst/>
                <a:latin typeface="Segoe UI Light" pitchFamily="34" charset="0"/>
                <a:ea typeface="+mn-ea"/>
                <a:cs typeface="+mn-cs"/>
              </a:rPr>
              <a:t>It is called an Instance because it is equivalent to a </a:t>
            </a:r>
            <a:r>
              <a:rPr lang="en-US" sz="882" b="1" kern="1200" dirty="0">
                <a:solidFill>
                  <a:schemeClr val="tx1"/>
                </a:solidFill>
                <a:effectLst/>
                <a:latin typeface="Segoe UI Light" pitchFamily="34" charset="0"/>
                <a:ea typeface="+mn-ea"/>
                <a:cs typeface="+mn-cs"/>
              </a:rPr>
              <a:t>Database Engine Instance</a:t>
            </a:r>
            <a:r>
              <a:rPr lang="en-US" sz="882" kern="1200" dirty="0">
                <a:solidFill>
                  <a:schemeClr val="tx1"/>
                </a:solidFill>
                <a:effectLst/>
                <a:latin typeface="Segoe UI Light" pitchFamily="34" charset="0"/>
                <a:ea typeface="+mn-ea"/>
                <a:cs typeface="+mn-cs"/>
              </a:rPr>
              <a:t> of SQL Server which we define actually in our docs at </a:t>
            </a:r>
            <a:r>
              <a:rPr lang="en-US" sz="882" u="sng" kern="1200" dirty="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dirty="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dirty="0">
                <a:solidFill>
                  <a:schemeClr val="tx1"/>
                </a:solidFill>
                <a:effectLst/>
                <a:latin typeface="Segoe UI Light" pitchFamily="34" charset="0"/>
                <a:ea typeface="+mn-ea"/>
                <a:cs typeface="+mn-cs"/>
                <a:hlinkClick r:id="rId4"/>
              </a:rPr>
              <a:t>SSAS</a:t>
            </a:r>
            <a:r>
              <a:rPr lang="en-US" sz="882" kern="1200" dirty="0">
                <a:solidFill>
                  <a:schemeClr val="tx1"/>
                </a:solidFill>
                <a:effectLst/>
                <a:latin typeface="Segoe UI Light" pitchFamily="34" charset="0"/>
                <a:ea typeface="+mn-ea"/>
                <a:cs typeface="+mn-cs"/>
              </a:rPr>
              <a:t>.</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dirty="0">
              <a:solidFill>
                <a:srgbClr val="0078D4"/>
              </a:solidFill>
              <a:latin typeface="Segoe UI Semibold"/>
            </a:endParaRPr>
          </a:p>
          <a:p>
            <a:pPr marL="0" indent="0" defTabSz="914314">
              <a:buFont typeface="Arial" panose="020B0604020202020204" pitchFamily="34" charset="0"/>
              <a:buNone/>
            </a:pPr>
            <a:endParaRPr lang="en-US" sz="1200" dirty="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dirty="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Solution</a:t>
            </a:r>
            <a:r>
              <a:rPr lang="en-US" sz="500" kern="1200" dirty="0">
                <a:solidFill>
                  <a:srgbClr val="000000"/>
                </a:solidFill>
              </a:rPr>
              <a:t> </a:t>
            </a:r>
          </a:p>
          <a:p>
            <a:pPr lvl="1"/>
            <a:r>
              <a:rPr lang="en-US" sz="1400" kern="1200" dirty="0">
                <a:solidFill>
                  <a:srgbClr val="000000"/>
                </a:solidFill>
                <a:latin typeface="Segoe UI"/>
                <a:ea typeface="+mn-ea"/>
                <a:cs typeface="+mn-cs"/>
              </a:rPr>
              <a:t>Single instance or Instance pool</a:t>
            </a:r>
          </a:p>
          <a:p>
            <a:pPr lvl="1"/>
            <a:r>
              <a:rPr lang="en-US" sz="1400" kern="1200" dirty="0">
                <a:solidFill>
                  <a:srgbClr val="000000"/>
                </a:solidFill>
                <a:latin typeface="Segoe UI"/>
                <a:ea typeface="+mn-ea"/>
                <a:cs typeface="+mn-cs"/>
              </a:rPr>
              <a:t>SQL Server surface area (vast majority)</a:t>
            </a:r>
          </a:p>
          <a:p>
            <a:pPr lvl="1"/>
            <a:r>
              <a:rPr lang="en-US" sz="1400" kern="1200" dirty="0">
                <a:solidFill>
                  <a:srgbClr val="000000"/>
                </a:solidFill>
                <a:latin typeface="Segoe UI"/>
                <a:ea typeface="+mn-ea"/>
                <a:cs typeface="+mn-cs"/>
              </a:rPr>
              <a:t>Native virtual network support</a:t>
            </a:r>
          </a:p>
          <a:p>
            <a:pPr lvl="1"/>
            <a:r>
              <a:rPr lang="en-US" sz="1400" kern="1200" dirty="0">
                <a:solidFill>
                  <a:srgbClr val="000000"/>
                </a:solidFill>
                <a:latin typeface="Segoe UI"/>
                <a:ea typeface="+mn-ea"/>
                <a:cs typeface="+mn-cs"/>
              </a:rPr>
              <a:t>Fully managed Service</a:t>
            </a:r>
          </a:p>
          <a:p>
            <a:pPr lvl="1"/>
            <a:r>
              <a:rPr lang="en-US" sz="1400" kern="1200" dirty="0">
                <a:solidFill>
                  <a:srgbClr val="000000"/>
                </a:solidFill>
                <a:latin typeface="Segoe UI"/>
                <a:ea typeface="+mn-ea"/>
                <a:cs typeface="+mn-cs"/>
              </a:rPr>
              <a:t>Enable your on-premise identities on cloud instances, through integration with Azure Active Directory and AD Connect</a:t>
            </a:r>
          </a:p>
          <a:p>
            <a:pPr lvl="1"/>
            <a:r>
              <a:rPr lang="en-US" sz="1200" dirty="0">
                <a:solidFill>
                  <a:srgbClr val="000000"/>
                </a:solidFill>
                <a:latin typeface="Segoe UI "/>
                <a:cs typeface="Segoe UI Semilight" panose="020B0402040204020203" pitchFamily="34" charset="0"/>
              </a:rPr>
              <a:t>Near zero downtime migration using log-shipping</a:t>
            </a:r>
          </a:p>
          <a:p>
            <a:pPr lvl="1"/>
            <a:r>
              <a:rPr lang="en-US" sz="1200" dirty="0">
                <a:solidFill>
                  <a:srgbClr val="000000"/>
                </a:solidFill>
                <a:latin typeface="Segoe UI "/>
                <a:cs typeface="Segoe UI Semilight" panose="020B0402040204020203" pitchFamily="34" charset="0"/>
              </a:rPr>
              <a:t>Fully managed business continuity with failover groups</a:t>
            </a:r>
          </a:p>
          <a:p>
            <a:pPr lvl="1"/>
            <a:r>
              <a:rPr lang="en-US" sz="1200" dirty="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dirty="0">
                <a:solidFill>
                  <a:srgbClr val="000000"/>
                </a:solidFill>
                <a:latin typeface="Segoe UI "/>
                <a:cs typeface="Segoe UI Semilight" panose="020B0402040204020203" pitchFamily="34" charset="0"/>
              </a:rPr>
              <a:t>Combine the best of SQL Server with the benefits of a managed service</a:t>
            </a:r>
          </a:p>
          <a:p>
            <a:pPr lvl="1"/>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r>
              <a:rPr lang="en-US" sz="1200" dirty="0">
                <a:solidFill>
                  <a:srgbClr val="000000"/>
                </a:solidFill>
                <a:latin typeface="Segoe UI"/>
              </a:rPr>
              <a:t>You get two levels of </a:t>
            </a:r>
            <a:r>
              <a:rPr lang="en-US" sz="1200" kern="1200" dirty="0">
                <a:solidFill>
                  <a:schemeClr val="tx1"/>
                </a:solidFill>
                <a:effectLst/>
                <a:latin typeface="Segoe UI Light" pitchFamily="34" charset="0"/>
                <a:ea typeface="+mn-ea"/>
                <a:cs typeface="+mn-cs"/>
              </a:rPr>
              <a:t>isolation:</a:t>
            </a:r>
          </a:p>
          <a:p>
            <a:pPr lvl="0"/>
            <a:r>
              <a:rPr lang="en-US" sz="1200" kern="1200" dirty="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dirty="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dirty="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dirty="0">
                <a:solidFill>
                  <a:srgbClr val="000000"/>
                </a:solidFill>
                <a:latin typeface="Segoe UI"/>
              </a:rPr>
              <a:t>49% reduction in cost and 25% increase in performance gains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add in </a:t>
            </a:r>
            <a:r>
              <a:rPr lang="en-US" err="1"/>
              <a:t>vcore</a:t>
            </a:r>
            <a:r>
              <a:rPr lang="en-US"/>
              <a:t> / storage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7878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8801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modern cloud applications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database or elastic pool</a:t>
            </a:r>
          </a:p>
          <a:p>
            <a:pPr lvl="1"/>
            <a:r>
              <a:rPr lang="en-US" sz="1400" kern="1200">
                <a:solidFill>
                  <a:srgbClr val="000000"/>
                </a:solidFill>
                <a:latin typeface="Segoe UI"/>
                <a:ea typeface="+mn-ea"/>
                <a:cs typeface="+mn-cs"/>
              </a:rPr>
              <a:t>Hyperscale storage (100TB+)</a:t>
            </a:r>
          </a:p>
          <a:p>
            <a:pPr lvl="1"/>
            <a:r>
              <a:rPr lang="en-US" sz="1400" kern="1200">
                <a:solidFill>
                  <a:srgbClr val="000000"/>
                </a:solidFill>
                <a:latin typeface="Segoe UI"/>
                <a:ea typeface="+mn-ea"/>
                <a:cs typeface="+mn-cs"/>
              </a:rPr>
              <a:t>Serverless compute</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Private link</a:t>
            </a:r>
          </a:p>
          <a:p>
            <a:pPr lvl="1"/>
            <a:r>
              <a:rPr lang="en-US" sz="1400" kern="1200">
                <a:solidFill>
                  <a:srgbClr val="000000"/>
                </a:solidFill>
                <a:latin typeface="Segoe UI"/>
                <a:ea typeface="+mn-ea"/>
                <a:cs typeface="+mn-cs"/>
              </a:rPr>
              <a:t>High availability with AZ isolation</a:t>
            </a:r>
          </a:p>
          <a:p>
            <a:pPr lvl="1"/>
            <a:r>
              <a:rPr lang="en-US" sz="1400" kern="1200">
                <a:solidFill>
                  <a:srgbClr val="000000"/>
                </a:solidFill>
                <a:latin typeface="Segoe UI"/>
                <a:ea typeface="+mn-ea"/>
                <a:cs typeface="+mn-cs"/>
              </a:rPr>
              <a:t>Business continuity at scale</a:t>
            </a:r>
          </a:p>
          <a:p>
            <a:pPr lvl="1"/>
            <a:r>
              <a:rPr lang="en-US" sz="1400" kern="1200">
                <a:solidFill>
                  <a:srgbClr val="000000"/>
                </a:solidFill>
                <a:latin typeface="Segoe UI"/>
                <a:ea typeface="+mn-ea"/>
                <a:cs typeface="+mn-cs"/>
              </a:rPr>
              <a:t>Intelligent database</a:t>
            </a:r>
          </a:p>
          <a:p>
            <a:pPr lvl="1"/>
            <a:r>
              <a:rPr lang="en-US" sz="1400" kern="1200">
                <a:solidFill>
                  <a:srgbClr val="000000"/>
                </a:solidFill>
                <a:latin typeface="Segoe UI"/>
                <a:ea typeface="+mn-ea"/>
                <a:cs typeface="+mn-cs"/>
              </a:rPr>
              <a:t>Industry highest availability SLA of 99.995%</a:t>
            </a:r>
          </a:p>
          <a:p>
            <a:pPr lvl="1"/>
            <a:r>
              <a:rPr lang="en-US" sz="1400" kern="1200">
                <a:solidFill>
                  <a:srgbClr val="000000"/>
                </a:solidFill>
                <a:latin typeface="Segoe UI"/>
                <a:ea typeface="+mn-ea"/>
                <a:cs typeface="+mn-cs"/>
              </a:rPr>
              <a:t>Industry only business continuity SLA with 5 second RPO and 30 second RTO</a:t>
            </a:r>
          </a:p>
          <a:p>
            <a:pPr lvl="1"/>
            <a:r>
              <a:rPr lang="en-US" sz="1400" kern="1200">
                <a:solidFill>
                  <a:srgbClr val="000000"/>
                </a:solidFill>
                <a:latin typeface="Segoe UI"/>
                <a:ea typeface="+mn-ea"/>
                <a:cs typeface="+mn-cs"/>
              </a:rPr>
              <a:t>Price-performance leader for mission-critical workloads while costing up to 86 percent less than AWS RDS (</a:t>
            </a:r>
            <a:r>
              <a:rPr lang="en-US" sz="1400" kern="1200" err="1">
                <a:solidFill>
                  <a:srgbClr val="000000"/>
                </a:solidFill>
                <a:latin typeface="Segoe UI"/>
                <a:ea typeface="+mn-ea"/>
                <a:cs typeface="+mn-cs"/>
              </a:rPr>
              <a:t>GigaOm</a:t>
            </a:r>
            <a:r>
              <a:rPr lang="en-US" sz="1400" kern="1200">
                <a:solidFill>
                  <a:srgbClr val="000000"/>
                </a:solidFill>
                <a:latin typeface="Segoe UI"/>
                <a:ea typeface="+mn-ea"/>
                <a:cs typeface="+mn-cs"/>
              </a:rPr>
              <a:t>)</a:t>
            </a:r>
          </a:p>
          <a:p>
            <a:pPr lvl="1"/>
            <a:endParaRPr lang="en-US" sz="1400" kern="1200">
              <a:solidFill>
                <a:srgbClr val="000000"/>
              </a:solidFill>
              <a:latin typeface="Segoe UI"/>
              <a:ea typeface="+mn-ea"/>
              <a:cs typeface="+mn-cs"/>
            </a:endParaRP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Vcore</a:t>
            </a:r>
            <a:r>
              <a:rPr lang="en-US" b="0" dirty="0"/>
              <a:t> choices (up to 80 vCore is the same)</a:t>
            </a:r>
          </a:p>
          <a:p>
            <a:endParaRPr lang="en-US" b="0" dirty="0"/>
          </a:p>
          <a:p>
            <a:endParaRPr lang="en-US" b="0" dirty="0"/>
          </a:p>
          <a:p>
            <a:r>
              <a:rPr lang="en-US" b="1" dirty="0"/>
              <a:t>Azure SQL Database</a:t>
            </a:r>
          </a:p>
          <a:p>
            <a:endParaRPr lang="en-US" b="1" dirty="0"/>
          </a:p>
          <a:p>
            <a:pPr marL="228600" indent="-228600">
              <a:buAutoNum type="arabicPeriod"/>
            </a:pPr>
            <a:r>
              <a:rPr lang="en-US" b="1" dirty="0"/>
              <a:t>Pick Purchasing Model</a:t>
            </a:r>
          </a:p>
          <a:p>
            <a:pPr marL="228600" indent="-228600">
              <a:buAutoNum type="arabicPeriod"/>
            </a:pPr>
            <a:r>
              <a:rPr lang="en-US" b="1" dirty="0"/>
              <a:t>If DTU, choose Basic, Standard, or Premium</a:t>
            </a:r>
          </a:p>
          <a:p>
            <a:pPr marL="228600" indent="-228600">
              <a:buAutoNum type="arabicPeriod"/>
            </a:pPr>
            <a:r>
              <a:rPr lang="en-US" b="1" dirty="0"/>
              <a:t>If vCore then pick Service Tier</a:t>
            </a:r>
          </a:p>
          <a:p>
            <a:pPr marL="228600" indent="-228600">
              <a:buAutoNum type="arabicPeriod"/>
            </a:pPr>
            <a:r>
              <a:rPr lang="en-US" b="1" dirty="0"/>
              <a:t>If Service Tier is GP, then pick Compute Tier (Provisioned or Serverless) and Compute Hardware</a:t>
            </a:r>
          </a:p>
          <a:p>
            <a:pPr marL="228600" indent="-228600">
              <a:buAutoNum type="arabicPeriod"/>
            </a:pPr>
            <a:r>
              <a:rPr lang="en-US" b="1" dirty="0"/>
              <a:t>If Hyperscale, pick Compute Hardware and number of Replicas</a:t>
            </a:r>
          </a:p>
          <a:p>
            <a:pPr marL="228600" indent="-228600">
              <a:buAutoNum type="arabicPeriod"/>
            </a:pPr>
            <a:r>
              <a:rPr lang="en-US" b="1" dirty="0"/>
              <a:t>If BC, pick Compute Hardware, Read Scale out Enabled?, and Zone Redundant?</a:t>
            </a:r>
          </a:p>
          <a:p>
            <a:endParaRPr lang="en-US" b="1" dirty="0"/>
          </a:p>
          <a:p>
            <a:r>
              <a:rPr lang="en-US" b="1" dirty="0"/>
              <a:t>Azure MI</a:t>
            </a:r>
          </a:p>
          <a:p>
            <a:endParaRPr lang="en-US" b="1" dirty="0"/>
          </a:p>
          <a:p>
            <a:pPr marL="228600" indent="-228600">
              <a:buAutoNum type="arabicPeriod"/>
            </a:pPr>
            <a:r>
              <a:rPr lang="en-US" b="1" dirty="0"/>
              <a:t>Choose Service Tier and Compute Hardware </a:t>
            </a:r>
          </a:p>
          <a:p>
            <a:endParaRPr lang="en-US" b="1" dirty="0"/>
          </a:p>
          <a:p>
            <a:r>
              <a:rPr lang="en-US" b="1" dirty="0"/>
              <a:t>Overview: </a:t>
            </a:r>
            <a:r>
              <a:rPr lang="en-US" sz="900" b="0" i="0" u="none" strike="noStrike" kern="1200" dirty="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dirty="0"/>
          </a:p>
          <a:p>
            <a:endParaRPr lang="en-US" b="1" dirty="0"/>
          </a:p>
          <a:p>
            <a:r>
              <a:rPr lang="en-US" b="1" dirty="0"/>
              <a:t>Talking Points:</a:t>
            </a:r>
          </a:p>
          <a:p>
            <a:r>
              <a:rPr lang="en-US" b="0" dirty="0"/>
              <a:t>Azure SQL Database give you flexible purchasing models to have simple preconfigured compute &amp; storage or independent control over compute &amp; storage.</a:t>
            </a:r>
          </a:p>
          <a:p>
            <a:endParaRPr lang="en-US" b="1" dirty="0"/>
          </a:p>
          <a:p>
            <a:r>
              <a:rPr lang="en-US" b="1" dirty="0"/>
              <a:t>vCore model. </a:t>
            </a:r>
            <a:r>
              <a:rPr lang="en-US" sz="900" b="0" i="0" u="none" strike="noStrike" kern="1200" dirty="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dirty="0">
                <a:solidFill>
                  <a:schemeClr val="tx1"/>
                </a:solidFill>
                <a:effectLst/>
                <a:latin typeface="+mn-lt"/>
                <a:ea typeface="+mn-ea"/>
                <a:cs typeface="+mn-cs"/>
              </a:rPr>
              <a:t>Best for customers who value flexibility; control and transparency</a:t>
            </a:r>
          </a:p>
          <a:p>
            <a:pPr lvl="1"/>
            <a:r>
              <a:rPr lang="en-US" dirty="0"/>
              <a:t>Customers can select compute and storage independently</a:t>
            </a:r>
          </a:p>
          <a:p>
            <a:pPr lvl="1"/>
            <a:r>
              <a:rPr lang="en-US" dirty="0"/>
              <a:t>Allows customers to right-size their compute requirements in the cloud</a:t>
            </a:r>
          </a:p>
          <a:p>
            <a:pPr lvl="1"/>
            <a:r>
              <a:rPr lang="en-ZA" dirty="0"/>
              <a:t>v</a:t>
            </a:r>
            <a:r>
              <a:rPr lang="en-US" dirty="0"/>
              <a:t>Core sizing offers flexibility of choice</a:t>
            </a:r>
          </a:p>
          <a:p>
            <a:endParaRPr lang="en-US" sz="900" b="0" i="0" u="none" strike="noStrike" kern="1200" dirty="0">
              <a:solidFill>
                <a:schemeClr val="tx1"/>
              </a:solidFill>
              <a:effectLst/>
              <a:latin typeface="+mn-lt"/>
              <a:ea typeface="+mn-ea"/>
              <a:cs typeface="+mn-cs"/>
            </a:endParaRPr>
          </a:p>
          <a:p>
            <a:endParaRPr lang="en-US" sz="900" b="0"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Database Transaction Unit (DTU) model. </a:t>
            </a:r>
            <a:r>
              <a:rPr lang="en-US" sz="900" b="0" i="0" u="none" strike="noStrike" kern="1200" dirty="0">
                <a:solidFill>
                  <a:schemeClr val="tx1"/>
                </a:solidFill>
                <a:effectLst/>
                <a:latin typeface="+mn-lt"/>
                <a:ea typeface="+mn-ea"/>
                <a:cs typeface="+mn-cs"/>
              </a:rPr>
              <a:t>Bundled measure of compute, storage and IO resources. </a:t>
            </a:r>
          </a:p>
          <a:p>
            <a:r>
              <a:rPr lang="en-US" sz="900" b="0" i="0" u="none" strike="noStrike" kern="1200" dirty="0">
                <a:solidFill>
                  <a:schemeClr val="tx1"/>
                </a:solidFill>
                <a:effectLst/>
                <a:latin typeface="+mn-lt"/>
                <a:ea typeface="+mn-ea"/>
                <a:cs typeface="+mn-cs"/>
              </a:rPr>
              <a:t>Best for customers who want simple, pre-configured resource options</a:t>
            </a:r>
          </a:p>
          <a:p>
            <a:endParaRPr lang="en-US" sz="900" b="1"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Reference</a:t>
            </a:r>
          </a:p>
          <a:p>
            <a:r>
              <a:rPr lang="en-US" sz="900" b="0" i="0" u="none" strike="noStrike" kern="1200" dirty="0">
                <a:solidFill>
                  <a:schemeClr val="tx1"/>
                </a:solidFill>
                <a:effectLst/>
                <a:latin typeface="+mn-lt"/>
                <a:ea typeface="+mn-ea"/>
                <a:cs typeface="+mn-cs"/>
              </a:rPr>
              <a:t>https://docs.microsoft.com/en-us/azure/sql-database/sql-database-service-tiers</a:t>
            </a:r>
          </a:p>
          <a:p>
            <a:endParaRPr lang="en-US" sz="9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Vcore</a:t>
            </a:r>
            <a:r>
              <a:rPr lang="en-US" b="0" dirty="0"/>
              <a:t> choices (up to 80 vCore is the same)</a:t>
            </a:r>
          </a:p>
          <a:p>
            <a:endParaRPr lang="en-US" b="0" dirty="0"/>
          </a:p>
          <a:p>
            <a:endParaRPr lang="en-US" b="0" dirty="0"/>
          </a:p>
          <a:p>
            <a:r>
              <a:rPr lang="en-US" b="1" dirty="0"/>
              <a:t>Azure SQL Database</a:t>
            </a:r>
          </a:p>
          <a:p>
            <a:endParaRPr lang="en-US" b="1" dirty="0"/>
          </a:p>
          <a:p>
            <a:pPr marL="228600" indent="-228600">
              <a:buAutoNum type="arabicPeriod"/>
            </a:pPr>
            <a:r>
              <a:rPr lang="en-US" b="1" dirty="0"/>
              <a:t>Pick Purchasing Model</a:t>
            </a:r>
          </a:p>
          <a:p>
            <a:pPr marL="228600" indent="-228600">
              <a:buAutoNum type="arabicPeriod"/>
            </a:pPr>
            <a:r>
              <a:rPr lang="en-US" b="1" dirty="0"/>
              <a:t>If DTU, choose Basic, Standard, or Premium</a:t>
            </a:r>
          </a:p>
          <a:p>
            <a:pPr marL="228600" indent="-228600">
              <a:buAutoNum type="arabicPeriod"/>
            </a:pPr>
            <a:r>
              <a:rPr lang="en-US" b="1" dirty="0"/>
              <a:t>If vCore then pick Service Tier</a:t>
            </a:r>
          </a:p>
          <a:p>
            <a:pPr marL="228600" indent="-228600">
              <a:buAutoNum type="arabicPeriod"/>
            </a:pPr>
            <a:r>
              <a:rPr lang="en-US" b="1" dirty="0"/>
              <a:t>If Service Tier is GP, then pick Compute Tier (Provisioned or Serverless) and Compute Hardware</a:t>
            </a:r>
          </a:p>
          <a:p>
            <a:pPr marL="228600" indent="-228600">
              <a:buAutoNum type="arabicPeriod"/>
            </a:pPr>
            <a:r>
              <a:rPr lang="en-US" b="1" dirty="0"/>
              <a:t>If Hyperscale, pick Compute Hardware and number of Replicas</a:t>
            </a:r>
          </a:p>
          <a:p>
            <a:pPr marL="228600" indent="-228600">
              <a:buAutoNum type="arabicPeriod"/>
            </a:pPr>
            <a:r>
              <a:rPr lang="en-US" b="1" dirty="0"/>
              <a:t>If BC, pick Compute Hardware, Read Scale out Enabled?, and Zone Redundant?</a:t>
            </a:r>
          </a:p>
          <a:p>
            <a:endParaRPr lang="en-US" b="1" dirty="0"/>
          </a:p>
          <a:p>
            <a:r>
              <a:rPr lang="en-US" b="1" dirty="0"/>
              <a:t>Azure MI</a:t>
            </a:r>
          </a:p>
          <a:p>
            <a:endParaRPr lang="en-US" b="1" dirty="0"/>
          </a:p>
          <a:p>
            <a:pPr marL="228600" indent="-228600">
              <a:buAutoNum type="arabicPeriod"/>
            </a:pPr>
            <a:r>
              <a:rPr lang="en-US" b="1" dirty="0"/>
              <a:t>Choose Service Tier and Compute Hardware </a:t>
            </a:r>
          </a:p>
          <a:p>
            <a:endParaRPr lang="en-US" b="1" dirty="0"/>
          </a:p>
          <a:p>
            <a:r>
              <a:rPr lang="en-US" b="1" dirty="0"/>
              <a:t>Overview: </a:t>
            </a:r>
            <a:r>
              <a:rPr lang="en-US" sz="900" b="0" i="0" u="none" strike="noStrike" kern="1200" dirty="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dirty="0"/>
          </a:p>
          <a:p>
            <a:endParaRPr lang="en-US" b="1" dirty="0"/>
          </a:p>
          <a:p>
            <a:r>
              <a:rPr lang="en-US" b="1" dirty="0"/>
              <a:t>Talking Points:</a:t>
            </a:r>
          </a:p>
          <a:p>
            <a:r>
              <a:rPr lang="en-US" b="0" dirty="0"/>
              <a:t>Azure SQL Database give you flexible purchasing models to have simple preconfigured compute &amp; storage or independent control over compute &amp; storage.</a:t>
            </a:r>
          </a:p>
          <a:p>
            <a:endParaRPr lang="en-US" b="1" dirty="0"/>
          </a:p>
          <a:p>
            <a:r>
              <a:rPr lang="en-US" b="1" dirty="0"/>
              <a:t>vCore model. </a:t>
            </a:r>
            <a:r>
              <a:rPr lang="en-US" sz="900" b="0" i="0" u="none" strike="noStrike" kern="1200" dirty="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dirty="0">
                <a:solidFill>
                  <a:schemeClr val="tx1"/>
                </a:solidFill>
                <a:effectLst/>
                <a:latin typeface="+mn-lt"/>
                <a:ea typeface="+mn-ea"/>
                <a:cs typeface="+mn-cs"/>
              </a:rPr>
              <a:t>Best for customers who value flexibility; control and transparency</a:t>
            </a:r>
          </a:p>
          <a:p>
            <a:pPr lvl="1"/>
            <a:r>
              <a:rPr lang="en-US" dirty="0"/>
              <a:t>Customers can select compute and storage independently</a:t>
            </a:r>
          </a:p>
          <a:p>
            <a:pPr lvl="1"/>
            <a:r>
              <a:rPr lang="en-US" dirty="0"/>
              <a:t>Allows customers to right-size their compute requirements in the cloud</a:t>
            </a:r>
          </a:p>
          <a:p>
            <a:pPr lvl="1"/>
            <a:r>
              <a:rPr lang="en-ZA" dirty="0"/>
              <a:t>v</a:t>
            </a:r>
            <a:r>
              <a:rPr lang="en-US" dirty="0"/>
              <a:t>Core sizing offers flexibility of choice</a:t>
            </a:r>
          </a:p>
          <a:p>
            <a:endParaRPr lang="en-US" sz="900" b="0" i="0" u="none" strike="noStrike" kern="1200" dirty="0">
              <a:solidFill>
                <a:schemeClr val="tx1"/>
              </a:solidFill>
              <a:effectLst/>
              <a:latin typeface="+mn-lt"/>
              <a:ea typeface="+mn-ea"/>
              <a:cs typeface="+mn-cs"/>
            </a:endParaRPr>
          </a:p>
          <a:p>
            <a:endParaRPr lang="en-US" sz="900" b="0"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Database Transaction Unit (DTU) model. </a:t>
            </a:r>
            <a:r>
              <a:rPr lang="en-US" sz="900" b="0" i="0" u="none" strike="noStrike" kern="1200" dirty="0">
                <a:solidFill>
                  <a:schemeClr val="tx1"/>
                </a:solidFill>
                <a:effectLst/>
                <a:latin typeface="+mn-lt"/>
                <a:ea typeface="+mn-ea"/>
                <a:cs typeface="+mn-cs"/>
              </a:rPr>
              <a:t>Bundled measure of compute, storage and IO resources. </a:t>
            </a:r>
          </a:p>
          <a:p>
            <a:r>
              <a:rPr lang="en-US" sz="900" b="0" i="0" u="none" strike="noStrike" kern="1200" dirty="0">
                <a:solidFill>
                  <a:schemeClr val="tx1"/>
                </a:solidFill>
                <a:effectLst/>
                <a:latin typeface="+mn-lt"/>
                <a:ea typeface="+mn-ea"/>
                <a:cs typeface="+mn-cs"/>
              </a:rPr>
              <a:t>Best for customers who want simple, pre-configured resource options</a:t>
            </a:r>
          </a:p>
          <a:p>
            <a:endParaRPr lang="en-US" sz="900" b="1"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Reference</a:t>
            </a:r>
          </a:p>
          <a:p>
            <a:r>
              <a:rPr lang="en-US" sz="900" b="0" i="0" u="none" strike="noStrike" kern="1200" dirty="0">
                <a:solidFill>
                  <a:schemeClr val="tx1"/>
                </a:solidFill>
                <a:effectLst/>
                <a:latin typeface="+mn-lt"/>
                <a:ea typeface="+mn-ea"/>
                <a:cs typeface="+mn-cs"/>
              </a:rPr>
              <a:t>https://docs.microsoft.com/en-us/azure/sql-database/sql-database-service-tiers</a:t>
            </a:r>
          </a:p>
          <a:p>
            <a:endParaRPr lang="en-US" sz="9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896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Vcore</a:t>
            </a:r>
            <a:r>
              <a:rPr lang="en-US" b="0" dirty="0"/>
              <a:t> choices (up to 80 vCore is the same)</a:t>
            </a:r>
          </a:p>
          <a:p>
            <a:endParaRPr lang="en-US" b="0" dirty="0"/>
          </a:p>
          <a:p>
            <a:endParaRPr lang="en-US" b="0" dirty="0"/>
          </a:p>
          <a:p>
            <a:r>
              <a:rPr lang="en-US" b="1" dirty="0"/>
              <a:t>Azure SQL Database</a:t>
            </a:r>
          </a:p>
          <a:p>
            <a:endParaRPr lang="en-US" b="1" dirty="0"/>
          </a:p>
          <a:p>
            <a:pPr marL="228600" indent="-228600">
              <a:buAutoNum type="arabicPeriod"/>
            </a:pPr>
            <a:r>
              <a:rPr lang="en-US" b="1" dirty="0"/>
              <a:t>Pick Purchasing Model</a:t>
            </a:r>
          </a:p>
          <a:p>
            <a:pPr marL="228600" indent="-228600">
              <a:buAutoNum type="arabicPeriod"/>
            </a:pPr>
            <a:r>
              <a:rPr lang="en-US" b="1" dirty="0"/>
              <a:t>If DTU, choose Basic, Standard, or Premium</a:t>
            </a:r>
          </a:p>
          <a:p>
            <a:pPr marL="228600" indent="-228600">
              <a:buAutoNum type="arabicPeriod"/>
            </a:pPr>
            <a:r>
              <a:rPr lang="en-US" b="1" dirty="0"/>
              <a:t>If vCore then pick Service Tier</a:t>
            </a:r>
          </a:p>
          <a:p>
            <a:pPr marL="228600" indent="-228600">
              <a:buAutoNum type="arabicPeriod"/>
            </a:pPr>
            <a:r>
              <a:rPr lang="en-US" b="1" dirty="0"/>
              <a:t>If Service Tier is GP, then pick Compute Tier (Provisioned or Serverless) and Compute Hardware</a:t>
            </a:r>
          </a:p>
          <a:p>
            <a:pPr marL="228600" indent="-228600">
              <a:buAutoNum type="arabicPeriod"/>
            </a:pPr>
            <a:r>
              <a:rPr lang="en-US" b="1" dirty="0"/>
              <a:t>If Hyperscale, pick Compute Hardware and number of Replicas</a:t>
            </a:r>
          </a:p>
          <a:p>
            <a:pPr marL="228600" indent="-228600">
              <a:buAutoNum type="arabicPeriod"/>
            </a:pPr>
            <a:r>
              <a:rPr lang="en-US" b="1" dirty="0"/>
              <a:t>If BC, pick Compute Hardware, Read Scale out Enabled?, and Zone Redundant?</a:t>
            </a:r>
          </a:p>
          <a:p>
            <a:endParaRPr lang="en-US" b="1" dirty="0"/>
          </a:p>
          <a:p>
            <a:r>
              <a:rPr lang="en-US" b="1" dirty="0"/>
              <a:t>Azure MI</a:t>
            </a:r>
          </a:p>
          <a:p>
            <a:endParaRPr lang="en-US" b="1" dirty="0"/>
          </a:p>
          <a:p>
            <a:pPr marL="228600" indent="-228600">
              <a:buAutoNum type="arabicPeriod"/>
            </a:pPr>
            <a:r>
              <a:rPr lang="en-US" b="1" dirty="0"/>
              <a:t>Choose Service Tier and Compute Hardware </a:t>
            </a:r>
          </a:p>
          <a:p>
            <a:endParaRPr lang="en-US" b="1" dirty="0"/>
          </a:p>
          <a:p>
            <a:r>
              <a:rPr lang="en-US" b="1" dirty="0"/>
              <a:t>Overview: </a:t>
            </a:r>
            <a:r>
              <a:rPr lang="en-US" sz="900" b="0" i="0" u="none" strike="noStrike" kern="1200" dirty="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dirty="0"/>
          </a:p>
          <a:p>
            <a:endParaRPr lang="en-US" b="1" dirty="0"/>
          </a:p>
          <a:p>
            <a:r>
              <a:rPr lang="en-US" b="1" dirty="0"/>
              <a:t>Talking Points:</a:t>
            </a:r>
          </a:p>
          <a:p>
            <a:r>
              <a:rPr lang="en-US" b="0" dirty="0"/>
              <a:t>Azure SQL Database give you flexible purchasing models to have simple preconfigured compute &amp; storage or independent control over compute &amp; storage.</a:t>
            </a:r>
          </a:p>
          <a:p>
            <a:endParaRPr lang="en-US" b="1" dirty="0"/>
          </a:p>
          <a:p>
            <a:r>
              <a:rPr lang="en-US" b="1" dirty="0"/>
              <a:t>vCore model. </a:t>
            </a:r>
            <a:r>
              <a:rPr lang="en-US" sz="900" b="0" i="0" u="none" strike="noStrike" kern="1200" dirty="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dirty="0">
                <a:solidFill>
                  <a:schemeClr val="tx1"/>
                </a:solidFill>
                <a:effectLst/>
                <a:latin typeface="+mn-lt"/>
                <a:ea typeface="+mn-ea"/>
                <a:cs typeface="+mn-cs"/>
              </a:rPr>
              <a:t>Best for customers who value flexibility; control and transparency</a:t>
            </a:r>
          </a:p>
          <a:p>
            <a:pPr lvl="1"/>
            <a:r>
              <a:rPr lang="en-US" dirty="0"/>
              <a:t>Customers can select compute and storage independently</a:t>
            </a:r>
          </a:p>
          <a:p>
            <a:pPr lvl="1"/>
            <a:r>
              <a:rPr lang="en-US" dirty="0"/>
              <a:t>Allows customers to right-size their compute requirements in the cloud</a:t>
            </a:r>
          </a:p>
          <a:p>
            <a:pPr lvl="1"/>
            <a:r>
              <a:rPr lang="en-ZA" dirty="0"/>
              <a:t>v</a:t>
            </a:r>
            <a:r>
              <a:rPr lang="en-US" dirty="0"/>
              <a:t>Core sizing offers flexibility of choice</a:t>
            </a:r>
          </a:p>
          <a:p>
            <a:endParaRPr lang="en-US" sz="900" b="0" i="0" u="none" strike="noStrike" kern="1200" dirty="0">
              <a:solidFill>
                <a:schemeClr val="tx1"/>
              </a:solidFill>
              <a:effectLst/>
              <a:latin typeface="+mn-lt"/>
              <a:ea typeface="+mn-ea"/>
              <a:cs typeface="+mn-cs"/>
            </a:endParaRPr>
          </a:p>
          <a:p>
            <a:endParaRPr lang="en-US" sz="900" b="0"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Database Transaction Unit (DTU) model. </a:t>
            </a:r>
            <a:r>
              <a:rPr lang="en-US" sz="900" b="0" i="0" u="none" strike="noStrike" kern="1200" dirty="0">
                <a:solidFill>
                  <a:schemeClr val="tx1"/>
                </a:solidFill>
                <a:effectLst/>
                <a:latin typeface="+mn-lt"/>
                <a:ea typeface="+mn-ea"/>
                <a:cs typeface="+mn-cs"/>
              </a:rPr>
              <a:t>Bundled measure of compute, storage and IO resources. </a:t>
            </a:r>
          </a:p>
          <a:p>
            <a:r>
              <a:rPr lang="en-US" sz="900" b="0" i="0" u="none" strike="noStrike" kern="1200" dirty="0">
                <a:solidFill>
                  <a:schemeClr val="tx1"/>
                </a:solidFill>
                <a:effectLst/>
                <a:latin typeface="+mn-lt"/>
                <a:ea typeface="+mn-ea"/>
                <a:cs typeface="+mn-cs"/>
              </a:rPr>
              <a:t>Best for customers who want simple, pre-configured resource options</a:t>
            </a:r>
          </a:p>
          <a:p>
            <a:endParaRPr lang="en-US" sz="900" b="1"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Reference</a:t>
            </a:r>
          </a:p>
          <a:p>
            <a:r>
              <a:rPr lang="en-US" sz="900" b="0" i="0" u="none" strike="noStrike" kern="1200" dirty="0">
                <a:solidFill>
                  <a:schemeClr val="tx1"/>
                </a:solidFill>
                <a:effectLst/>
                <a:latin typeface="+mn-lt"/>
                <a:ea typeface="+mn-ea"/>
                <a:cs typeface="+mn-cs"/>
              </a:rPr>
              <a:t>https://docs.microsoft.com/en-us/azure/sql-database/sql-database-service-tiers</a:t>
            </a:r>
          </a:p>
          <a:p>
            <a:endParaRPr lang="en-US" sz="9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116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900" b="1" i="0" u="none" strike="noStrike" kern="1200">
                <a:solidFill>
                  <a:schemeClr val="tx1"/>
                </a:solidFill>
                <a:effectLst/>
                <a:latin typeface="Segoe UI Light" pitchFamily="34" charset="0"/>
                <a:ea typeface="+mn-ea"/>
                <a:cs typeface="+mn-cs"/>
              </a:rPr>
              <a:t>Consider Gen5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low latency local storage is required</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workload is chatty</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1 TB of local storage</a:t>
            </a:r>
          </a:p>
          <a:p>
            <a:endParaRPr lang="en-US"/>
          </a:p>
          <a:p>
            <a:pPr rtl="0" eaLnBrk="1" fontAlgn="t" latinLnBrk="0" hangingPunct="1"/>
            <a:r>
              <a:rPr lang="en-US" sz="900" b="1" i="0" u="none" strike="noStrike" kern="1200">
                <a:solidFill>
                  <a:schemeClr val="tx1"/>
                </a:solidFill>
                <a:effectLst/>
                <a:latin typeface="Segoe UI Light" pitchFamily="34" charset="0"/>
                <a:ea typeface="+mn-ea"/>
                <a:cs typeface="+mn-cs"/>
              </a:rPr>
              <a:t>Consider Gen4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remote storage is used</a:t>
            </a:r>
          </a:p>
          <a:p>
            <a:pPr rtl="0" eaLnBrk="1" fontAlgn="auto" latinLnBrk="0" hangingPunct="1"/>
            <a:r>
              <a:rPr lang="en-US" sz="900" b="0" i="0" u="none" strike="noStrike" kern="1200">
                <a:solidFill>
                  <a:schemeClr val="tx1"/>
                </a:solidFill>
                <a:effectLst/>
                <a:latin typeface="Segoe UI Light" pitchFamily="34" charset="0"/>
                <a:ea typeface="+mn-ea"/>
                <a:cs typeface="+mn-cs"/>
              </a:rPr>
              <a:t>CPU bound and need no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Not available in certain regions anymore</a:t>
            </a:r>
          </a:p>
          <a:p>
            <a:endParaRPr lang="en-US"/>
          </a:p>
          <a:p>
            <a:endParaRPr lang="en-US"/>
          </a:p>
          <a:p>
            <a:r>
              <a:rPr lang="en-US"/>
              <a:t>Fsv2-series (compute optimized)</a:t>
            </a:r>
          </a:p>
          <a:p>
            <a:r>
              <a:rPr lang="en-US"/>
              <a:t>M-series (memory optimized)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2712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24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Existing offerings with provisioned compute allocate a fixed amount of compute resources for a fixed price and are billed per hour.  Over short time scales, provisioned compute databases must either overprovision resources at a cost in order to accommodate peak usage or under provision and risk poor performance.  Over longer time scales, provisioned compute databases can be rescaled, but this solution may require predicting usage patterns or writing custom logic to trigger rescaling operations based on a schedule or performance metrics.  This adds to development and operational complexity.</a:t>
            </a:r>
            <a:endParaRPr lang="en-US" dirty="0"/>
          </a:p>
        </p:txBody>
      </p:sp>
      <p:sp>
        <p:nvSpPr>
          <p:cNvPr id="4" name="Slide Number Placeholder 3"/>
          <p:cNvSpPr>
            <a:spLocks noGrp="1"/>
          </p:cNvSpPr>
          <p:nvPr>
            <p:ph type="sldNum" sz="quarter" idx="5"/>
          </p:nvPr>
        </p:nvSpPr>
        <p:spPr/>
        <p:txBody>
          <a:bodyPr/>
          <a:lstStyle/>
          <a:p>
            <a:fld id="{4E4F68C0-D2F7-47C1-A660-F9AAC38DA71C}" type="slidenum">
              <a:rPr lang="en-US" smtClean="0"/>
              <a:t>24</a:t>
            </a:fld>
            <a:endParaRPr lang="en-US" dirty="0"/>
          </a:p>
        </p:txBody>
      </p:sp>
    </p:spTree>
    <p:extLst>
      <p:ext uri="{BB962C8B-B14F-4D97-AF65-F5344CB8AC3E}">
        <p14:creationId xmlns:p14="http://schemas.microsoft.com/office/powerpoint/2010/main" val="2170687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dirty="0"/>
          </a:p>
        </p:txBody>
      </p:sp>
      <p:sp>
        <p:nvSpPr>
          <p:cNvPr id="4" name="Slide Number Placeholder 3"/>
          <p:cNvSpPr>
            <a:spLocks noGrp="1"/>
          </p:cNvSpPr>
          <p:nvPr>
            <p:ph type="sldNum" sz="quarter" idx="5"/>
          </p:nvPr>
        </p:nvSpPr>
        <p:spPr/>
        <p:txBody>
          <a:bodyPr/>
          <a:lstStyle/>
          <a:p>
            <a:fld id="{4E4F68C0-D2F7-47C1-A660-F9AAC38DA71C}" type="slidenum">
              <a:rPr lang="en-US" smtClean="0"/>
              <a:t>25</a:t>
            </a:fld>
            <a:endParaRPr lang="en-US" dirty="0"/>
          </a:p>
        </p:txBody>
      </p:sp>
    </p:spTree>
    <p:extLst>
      <p:ext uri="{BB962C8B-B14F-4D97-AF65-F5344CB8AC3E}">
        <p14:creationId xmlns:p14="http://schemas.microsoft.com/office/powerpoint/2010/main" val="1803014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907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7837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5528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045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to add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we talk about Azure SQL and what to use when, let's briefly consider where it started. In 2008, at the </a:t>
            </a:r>
            <a:r>
              <a:rPr lang="en-US" sz="1200" b="0" i="0" u="none" strike="noStrike" kern="1200" dirty="0">
                <a:solidFill>
                  <a:schemeClr val="tx1"/>
                </a:solidFill>
                <a:effectLst/>
                <a:latin typeface="+mn-lt"/>
                <a:ea typeface="+mn-ea"/>
                <a:cs typeface="+mn-cs"/>
                <a:hlinkClick r:id="rId3"/>
              </a:rPr>
              <a:t>Microsoft Professional Developers Conference</a:t>
            </a:r>
            <a:r>
              <a:rPr lang="en-US" sz="1200" b="0" i="0" kern="1200" dirty="0">
                <a:solidFill>
                  <a:schemeClr val="tx1"/>
                </a:solidFill>
                <a:effectLst/>
                <a:latin typeface="+mn-lt"/>
                <a:ea typeface="+mn-ea"/>
                <a:cs typeface="+mn-cs"/>
              </a:rPr>
              <a:t>, Microsoft's Chief Software Architect (at the time) </a:t>
            </a:r>
            <a:r>
              <a:rPr lang="en-US" sz="1200" b="0" i="0" u="none" strike="noStrike" kern="1200" dirty="0">
                <a:solidFill>
                  <a:schemeClr val="tx1"/>
                </a:solidFill>
                <a:effectLst/>
                <a:latin typeface="+mn-lt"/>
                <a:ea typeface="+mn-ea"/>
                <a:cs typeface="+mn-cs"/>
                <a:hlinkClick r:id="rId4"/>
              </a:rPr>
              <a:t>Ray Ozzie announced</a:t>
            </a:r>
            <a:r>
              <a:rPr lang="en-US" sz="1200" b="0" i="0" kern="1200" dirty="0">
                <a:solidFill>
                  <a:schemeClr val="tx1"/>
                </a:solidFill>
                <a:effectLst/>
                <a:latin typeface="+mn-lt"/>
                <a:ea typeface="+mn-ea"/>
                <a:cs typeface="+mn-cs"/>
              </a:rPr>
              <a:t> the new cloud computing operating system, Windows Azure (or "Project Red Dog"), which was later changed to Microsoft Azure. One of the five key components of the Azure Services Platform launch was "Microsoft SQL Services." From the beginning, SQL has been a big part of Azure. </a:t>
            </a:r>
          </a:p>
          <a:p>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An explanation</a:t>
            </a:r>
            <a:r>
              <a:rPr lang="en-US" sz="1200" b="0" i="0" kern="1200" dirty="0">
                <a:solidFill>
                  <a:schemeClr val="tx1"/>
                </a:solidFill>
                <a:effectLst/>
                <a:latin typeface="+mn-lt"/>
                <a:ea typeface="+mn-ea"/>
                <a:cs typeface="+mn-cs"/>
              </a:rPr>
              <a:t> of when you would want to use the early Azure SQL Database (2010) is as follows: [Azure SQL Database] is a cloud database offering that Microsoft provides as part of the Azure cloud computing platform. Unlike other editions of SQL Server, you do not need to provision hardware for, install or patch [Azure SQL Database]; Microsoft maintains the platform for you. You also do not need to architect a database installation for scalability, high availability or disaster recovery as these features are provided automatically by the service. Any application that uses [Azure SQL Database] must have Internet access in order to connect to the database.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explanation still remains valid today, though the capabilities around security, performance, availability, and scale have been enhanced greatly.</a:t>
            </a:r>
          </a:p>
          <a:p>
            <a:endParaRPr lang="en-US" dirty="0"/>
          </a:p>
          <a:p>
            <a:endParaRPr lang="en-US" dirty="0"/>
          </a:p>
        </p:txBody>
      </p:sp>
      <p:sp>
        <p:nvSpPr>
          <p:cNvPr id="4" name="Slide Number Placeholder 3"/>
          <p:cNvSpPr>
            <a:spLocks noGrp="1"/>
          </p:cNvSpPr>
          <p:nvPr>
            <p:ph type="sldNum" sz="quarter" idx="5"/>
          </p:nvPr>
        </p:nvSpPr>
        <p:spPr/>
        <p:txBody>
          <a:bodyPr/>
          <a:lstStyle/>
          <a:p>
            <a:fld id="{50210C87-188B-4EE4-87EE-B24E3D47EB98}" type="slidenum">
              <a:rPr lang="en-IN" smtClean="0"/>
              <a:t>4</a:t>
            </a:fld>
            <a:endParaRPr lang="en-IN"/>
          </a:p>
        </p:txBody>
      </p:sp>
    </p:spTree>
    <p:extLst>
      <p:ext uri="{BB962C8B-B14F-4D97-AF65-F5344CB8AC3E}">
        <p14:creationId xmlns:p14="http://schemas.microsoft.com/office/powerpoint/2010/main" val="401438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SQL has evolved over the years to include Virtual Machine, Managed Instances, and several options for Databases. There are now multiple deployment options with the flexibility to scale to your needs, and there have been over seven million deployments of some form of Azure SQL. The architecture for Azure SQL has also evolved to meet the ever growing demands of applications. E.g. elastic databases, vCore choices, Business Critical deployments, Hyperscale, and Serverless architectures.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2008, SQL Server has changed a lot and Azure SQL has changed a lot. It's no surprise then that the role of the SQL Server professional has also changed a lot and today I want to help you become an Azure SQL professional.</a:t>
            </a:r>
          </a:p>
          <a:p>
            <a:pPr lvl="0"/>
            <a:endParaRPr lang="en-US" dirty="0"/>
          </a:p>
          <a:p>
            <a:pPr lvl="0"/>
            <a:endParaRPr lang="en-US" dirty="0"/>
          </a:p>
          <a:p>
            <a:pPr lvl="0"/>
            <a:r>
              <a:rPr lang="en-US" dirty="0"/>
              <a:t>2006</a:t>
            </a:r>
          </a:p>
          <a:p>
            <a:pPr lvl="1"/>
            <a:r>
              <a:rPr lang="en-US" dirty="0" err="1"/>
              <a:t>CloudDB</a:t>
            </a:r>
            <a:r>
              <a:rPr lang="en-US" dirty="0"/>
              <a:t> Project</a:t>
            </a:r>
          </a:p>
          <a:p>
            <a:pPr lvl="1"/>
            <a:r>
              <a:rPr lang="en-US" dirty="0" err="1"/>
              <a:t>RedDog</a:t>
            </a:r>
            <a:r>
              <a:rPr lang="en-US" dirty="0"/>
              <a:t> Project</a:t>
            </a:r>
          </a:p>
          <a:p>
            <a:pPr lvl="0"/>
            <a:r>
              <a:rPr lang="en-US" dirty="0"/>
              <a:t>2008</a:t>
            </a:r>
          </a:p>
          <a:p>
            <a:pPr lvl="1"/>
            <a:r>
              <a:rPr lang="en-US" dirty="0"/>
              <a:t>Windows Azure and SQL Data Services announced at PDC</a:t>
            </a:r>
          </a:p>
          <a:p>
            <a:pPr lvl="0"/>
            <a:r>
              <a:rPr lang="en-US" dirty="0"/>
              <a:t>2010</a:t>
            </a:r>
          </a:p>
          <a:p>
            <a:pPr lvl="1"/>
            <a:r>
              <a:rPr lang="en-US" dirty="0"/>
              <a:t>Windows Azure and SQL Azure officially launch.</a:t>
            </a:r>
          </a:p>
          <a:p>
            <a:pPr lvl="0"/>
            <a:r>
              <a:rPr lang="en-US" dirty="0"/>
              <a:t>2012</a:t>
            </a:r>
          </a:p>
          <a:p>
            <a:pPr lvl="1"/>
            <a:r>
              <a:rPr lang="en-US" dirty="0"/>
              <a:t>SQL Azure branded Azure SQL Database</a:t>
            </a:r>
          </a:p>
          <a:p>
            <a:pPr lvl="0"/>
            <a:r>
              <a:rPr lang="en-US" dirty="0"/>
              <a:t>2013</a:t>
            </a:r>
          </a:p>
          <a:p>
            <a:pPr lvl="1"/>
            <a:r>
              <a:rPr lang="en-US" dirty="0"/>
              <a:t>Azure Virtual Machines released</a:t>
            </a:r>
          </a:p>
          <a:p>
            <a:pPr lvl="0"/>
            <a:r>
              <a:rPr lang="en-US" dirty="0"/>
              <a:t>2014</a:t>
            </a:r>
          </a:p>
          <a:p>
            <a:pPr lvl="1"/>
            <a:r>
              <a:rPr lang="en-US" dirty="0"/>
              <a:t>Windows Azure branded Microsoft Azure</a:t>
            </a:r>
          </a:p>
          <a:p>
            <a:pPr lvl="0"/>
            <a:r>
              <a:rPr lang="en-US" dirty="0"/>
              <a:t>2015</a:t>
            </a:r>
          </a:p>
          <a:p>
            <a:pPr lvl="1"/>
            <a:r>
              <a:rPr lang="en-US" dirty="0"/>
              <a:t>Azure SQL Database V12 released</a:t>
            </a:r>
          </a:p>
          <a:p>
            <a:pPr lvl="0"/>
            <a:r>
              <a:rPr lang="en-US" dirty="0"/>
              <a:t>2016</a:t>
            </a:r>
          </a:p>
          <a:p>
            <a:pPr lvl="1"/>
            <a:r>
              <a:rPr lang="en-US" dirty="0"/>
              <a:t>Azure SQL Database Elastic Pools released</a:t>
            </a:r>
          </a:p>
          <a:p>
            <a:pPr lvl="0"/>
            <a:r>
              <a:rPr lang="en-US" dirty="0"/>
              <a:t>2018</a:t>
            </a:r>
          </a:p>
          <a:p>
            <a:pPr lvl="1"/>
            <a:r>
              <a:rPr lang="en-US" dirty="0"/>
              <a:t>Azure SQL Database Managed Instance released</a:t>
            </a:r>
          </a:p>
          <a:p>
            <a:pPr lvl="0"/>
            <a:r>
              <a:rPr lang="en-US" dirty="0"/>
              <a:t>2019</a:t>
            </a:r>
          </a:p>
          <a:p>
            <a:pPr lvl="1"/>
            <a:r>
              <a:rPr lang="en-US" dirty="0"/>
              <a:t>Azure SQL Database Hyperscale Released</a:t>
            </a:r>
          </a:p>
          <a:p>
            <a:pPr lvl="1"/>
            <a:r>
              <a:rPr lang="en-US" dirty="0"/>
              <a:t>Azure SQL Database Serverless Released</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6661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Azure SQL Database is a fully-managed platform-as-a-service.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means </a:t>
            </a:r>
            <a:r>
              <a:rPr lang="en-US" sz="1200" b="1" kern="1200" dirty="0">
                <a:solidFill>
                  <a:schemeClr val="tx1"/>
                </a:solidFill>
                <a:effectLst/>
                <a:latin typeface="+mn-lt"/>
                <a:ea typeface="+mn-ea"/>
                <a:cs typeface="+mn-cs"/>
              </a:rPr>
              <a:t>Microsoft operates SQL Server for you, </a:t>
            </a:r>
            <a:r>
              <a:rPr lang="en-US" sz="1200" kern="1200" dirty="0">
                <a:solidFill>
                  <a:schemeClr val="tx1"/>
                </a:solidFill>
                <a:effectLst/>
                <a:latin typeface="+mn-lt"/>
                <a:ea typeface="+mn-ea"/>
                <a:cs typeface="+mn-cs"/>
              </a:rPr>
              <a:t>assuming much of the daily maintenance, administration and infrastructure costs of your IT organization.</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Quickly realize spend and operational efficiencies </a:t>
            </a:r>
            <a:r>
              <a:rPr lang="en-US" sz="1200" kern="1200" dirty="0">
                <a:solidFill>
                  <a:schemeClr val="tx1"/>
                </a:solidFill>
                <a:effectLst/>
                <a:latin typeface="+mn-lt"/>
                <a:ea typeface="+mn-ea"/>
                <a:cs typeface="+mn-cs"/>
              </a:rPr>
              <a:t>you may not have otherwise experienced with your on-premises or hosted solution.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Along with </a:t>
            </a:r>
            <a:r>
              <a:rPr lang="en-US" sz="1200" b="1" kern="1200" dirty="0">
                <a:solidFill>
                  <a:schemeClr val="tx1"/>
                </a:solidFill>
                <a:effectLst/>
                <a:latin typeface="+mn-lt"/>
                <a:ea typeface="+mn-ea"/>
                <a:cs typeface="+mn-cs"/>
              </a:rPr>
              <a:t>ensured availability and performance, </a:t>
            </a:r>
            <a:r>
              <a:rPr lang="en-US" sz="1200" b="0" kern="1200" dirty="0">
                <a:solidFill>
                  <a:schemeClr val="tx1"/>
                </a:solidFill>
                <a:effectLst/>
                <a:latin typeface="+mn-lt"/>
                <a:ea typeface="+mn-ea"/>
                <a:cs typeface="+mn-cs"/>
              </a:rPr>
              <a:t>features of Azure SQL Database include: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Provisioning and resizing (w/ Azure Portal experience)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Built-in auto HA (99.99%)</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Automatic backup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Point-in-time-restore (database-level)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Active geo-replication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Intelligent performance optimization and security of your databases</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Build 2015</a:t>
            </a:r>
          </a:p>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8/23/2021 11:58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032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0151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14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2497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Master" Target="../slideMasters/slideMaster10.xml"/><Relationship Id="rId4" Type="http://schemas.openxmlformats.org/officeDocument/2006/relationships/image" Target="../media/image32.jp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Master" Target="../slideMasters/slideMaster13.xml"/><Relationship Id="rId1" Type="http://schemas.openxmlformats.org/officeDocument/2006/relationships/tags" Target="../tags/tag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Master" Target="../slideMasters/slideMaster13.xml"/><Relationship Id="rId1" Type="http://schemas.openxmlformats.org/officeDocument/2006/relationships/tags" Target="../tags/tag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479D-D3AB-4C71-A4B5-BD94FE514AD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E81D560E-5539-4A62-9911-4B3AB8A35B75}"/>
              </a:ext>
            </a:extLst>
          </p:cNvPr>
          <p:cNvSpPr>
            <a:spLocks noGrp="1"/>
          </p:cNvSpPr>
          <p:nvPr>
            <p:ph type="sldNum" sz="quarter" idx="10"/>
          </p:nvPr>
        </p:nvSpPr>
        <p:spPr/>
        <p:txBody>
          <a:bodyPr/>
          <a:lstStyle/>
          <a:p>
            <a:fld id="{4C867FE7-01E7-494D-971F-FD734EF7E12E}" type="slidenum">
              <a:rPr lang="en-IN" smtClean="0"/>
              <a:t>‹#›</a:t>
            </a:fld>
            <a:endParaRPr lang="en-IN"/>
          </a:p>
        </p:txBody>
      </p:sp>
    </p:spTree>
    <p:extLst>
      <p:ext uri="{BB962C8B-B14F-4D97-AF65-F5344CB8AC3E}">
        <p14:creationId xmlns:p14="http://schemas.microsoft.com/office/powerpoint/2010/main" val="3924307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11402626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812645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045308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63935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74246608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202501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83707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1538061"/>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729804"/>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617742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22742330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244360139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95635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01694092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630749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121692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472600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1638956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386332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99076756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2676541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25929783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385371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18322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24406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788134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0629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218624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19941791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564294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860745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3492749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44246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2256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071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4706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6384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57001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450980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59737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14588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80365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26260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175590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98530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2057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861336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87935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784843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903710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4310644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50290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906516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78270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1980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60735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9655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51928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95059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49179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1309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2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26450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178558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551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3803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542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0624266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26198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135924383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262119580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7340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8/23/2021</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84761833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289517365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5828228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056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44705997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53014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651007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3942619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484246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248455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85116218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130220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09660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42407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924066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05088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0304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33047066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175981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860675074"/>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79166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81651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159670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6367361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60385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223639572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0481157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955026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3053667762"/>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3627052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3738573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3340908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697972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3750457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8/23/2021</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185153847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16438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4156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02148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69608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744707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1885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1478320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67516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154691823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218122602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7769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74543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3184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0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88450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24667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5868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645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47647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95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923571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610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5418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7888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24735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74850859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50159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721790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2720649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066700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190743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7516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362334129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42471552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19443059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1077336076"/>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1029140818"/>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8851653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413596471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3280342245"/>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20877052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139107966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313306541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0007382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572109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368595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97760811"/>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97541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682298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61617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94567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46983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1242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4186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329832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75947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9117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768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258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181342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44539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05978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cxnSp>
        <p:nvCxnSpPr>
          <p:cNvPr id="6" name="Straight Connector 5">
            <a:extLst>
              <a:ext uri="{FF2B5EF4-FFF2-40B4-BE49-F238E27FC236}">
                <a16:creationId xmlns:a16="http://schemas.microsoft.com/office/drawing/2014/main" id="{8E62AF3D-C407-471A-BD38-71B6E81ADDCB}"/>
              </a:ext>
            </a:extLst>
          </p:cNvPr>
          <p:cNvCxnSpPr/>
          <p:nvPr userDrawn="1"/>
        </p:nvCxnSpPr>
        <p:spPr>
          <a:xfrm>
            <a:off x="6096000" y="432435"/>
            <a:ext cx="0" cy="599313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472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465661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291064"/>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74313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925602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36169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5612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2172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504341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81479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5978573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457660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49221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291828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61216866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61275004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801155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3957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46040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40729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391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4094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065829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184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5260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783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684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35272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826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08248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841793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9165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1770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254067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56398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586294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9554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671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9143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238491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6358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000786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2950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570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6666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8463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99610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45733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6167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05095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8828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2757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21824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5431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535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6493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15975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9350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15925521"/>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4411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476226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0575856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163541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8/23/2021</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716985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48790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1346649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022980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95403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47808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67544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94689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81314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44257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66772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620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384571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153063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34445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54798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19386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794332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07135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508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2622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0105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9416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4603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61785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61531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79563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01958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4102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293645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068256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93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8/23/2021</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821428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76535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338494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2360378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725070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5695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7454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539253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709814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7425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6826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0937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375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4392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35894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97505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02994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1248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77305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567541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351260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7540388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4868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6739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33914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13040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32854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6839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6831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8794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65706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7726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77985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9260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3155619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8881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99887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7911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690232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47594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99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8/23/2021</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4397075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9219230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033316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111959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hyperlink" Target="mailto:admin@DataPlatformGeeks.com?subject=Message%20from%20DPG%20Member" TargetMode="External"/><Relationship Id="rId3" Type="http://schemas.openxmlformats.org/officeDocument/2006/relationships/image" Target="../media/image1.png"/><Relationship Id="rId7" Type="http://schemas.openxmlformats.org/officeDocument/2006/relationships/hyperlink" Target="http://www.twitter.com/SQLServerGeeks"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hyperlink" Target="http://www.twitter.com/TheDataGeeks" TargetMode="External"/><Relationship Id="rId5" Type="http://schemas.openxmlformats.org/officeDocument/2006/relationships/hyperlink" Target="http://www.sqlservergeeks.com/" TargetMode="External"/><Relationship Id="rId10" Type="http://schemas.openxmlformats.org/officeDocument/2006/relationships/image" Target="../media/image3.png"/><Relationship Id="rId4" Type="http://schemas.openxmlformats.org/officeDocument/2006/relationships/hyperlink" Target="http://www.dataplatformgeeks.com/" TargetMode="External"/><Relationship Id="rId9"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3" Type="http://schemas.openxmlformats.org/officeDocument/2006/relationships/slideLayout" Target="../slideLayouts/slideLayout224.xml"/><Relationship Id="rId21" Type="http://schemas.openxmlformats.org/officeDocument/2006/relationships/slideLayout" Target="../slideLayouts/slideLayout242.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0" Type="http://schemas.openxmlformats.org/officeDocument/2006/relationships/slideLayout" Target="../slideLayouts/slideLayout241.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image" Target="../media/image25.png"/><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image" Target="../media/image24.emf"/><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2" Type="http://schemas.openxmlformats.org/officeDocument/2006/relationships/slideLayout" Target="../slideLayouts/slideLayout244.xml"/><Relationship Id="rId16" Type="http://schemas.openxmlformats.org/officeDocument/2006/relationships/image" Target="../media/image4.emf"/><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5" Type="http://schemas.openxmlformats.org/officeDocument/2006/relationships/theme" Target="../theme/theme11.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 Type="http://schemas.openxmlformats.org/officeDocument/2006/relationships/slideLayout" Target="../slideLayouts/slideLayout259.xml"/><Relationship Id="rId21" Type="http://schemas.openxmlformats.org/officeDocument/2006/relationships/slideLayout" Target="../slideLayouts/slideLayout277.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theme" Target="../theme/theme12.xml"/><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91.xml"/><Relationship Id="rId13" Type="http://schemas.openxmlformats.org/officeDocument/2006/relationships/slideLayout" Target="../slideLayouts/slideLayout296.xml"/><Relationship Id="rId18" Type="http://schemas.openxmlformats.org/officeDocument/2006/relationships/slideLayout" Target="../slideLayouts/slideLayout301.xml"/><Relationship Id="rId26" Type="http://schemas.openxmlformats.org/officeDocument/2006/relationships/slideLayout" Target="../slideLayouts/slideLayout309.xml"/><Relationship Id="rId3" Type="http://schemas.openxmlformats.org/officeDocument/2006/relationships/slideLayout" Target="../slideLayouts/slideLayout286.xml"/><Relationship Id="rId21" Type="http://schemas.openxmlformats.org/officeDocument/2006/relationships/slideLayout" Target="../slideLayouts/slideLayout304.xml"/><Relationship Id="rId7" Type="http://schemas.openxmlformats.org/officeDocument/2006/relationships/slideLayout" Target="../slideLayouts/slideLayout290.xml"/><Relationship Id="rId12" Type="http://schemas.openxmlformats.org/officeDocument/2006/relationships/slideLayout" Target="../slideLayouts/slideLayout295.xml"/><Relationship Id="rId17" Type="http://schemas.openxmlformats.org/officeDocument/2006/relationships/slideLayout" Target="../slideLayouts/slideLayout300.xml"/><Relationship Id="rId25" Type="http://schemas.openxmlformats.org/officeDocument/2006/relationships/slideLayout" Target="../slideLayouts/slideLayout308.xml"/><Relationship Id="rId2" Type="http://schemas.openxmlformats.org/officeDocument/2006/relationships/slideLayout" Target="../slideLayouts/slideLayout285.xml"/><Relationship Id="rId16" Type="http://schemas.openxmlformats.org/officeDocument/2006/relationships/slideLayout" Target="../slideLayouts/slideLayout299.xml"/><Relationship Id="rId20" Type="http://schemas.openxmlformats.org/officeDocument/2006/relationships/slideLayout" Target="../slideLayouts/slideLayout303.xml"/><Relationship Id="rId29" Type="http://schemas.openxmlformats.org/officeDocument/2006/relationships/image" Target="../media/image4.emf"/><Relationship Id="rId1" Type="http://schemas.openxmlformats.org/officeDocument/2006/relationships/slideLayout" Target="../slideLayouts/slideLayout284.xml"/><Relationship Id="rId6" Type="http://schemas.openxmlformats.org/officeDocument/2006/relationships/slideLayout" Target="../slideLayouts/slideLayout289.xml"/><Relationship Id="rId11" Type="http://schemas.openxmlformats.org/officeDocument/2006/relationships/slideLayout" Target="../slideLayouts/slideLayout294.xml"/><Relationship Id="rId24" Type="http://schemas.openxmlformats.org/officeDocument/2006/relationships/slideLayout" Target="../slideLayouts/slideLayout307.xml"/><Relationship Id="rId5" Type="http://schemas.openxmlformats.org/officeDocument/2006/relationships/slideLayout" Target="../slideLayouts/slideLayout288.xml"/><Relationship Id="rId15" Type="http://schemas.openxmlformats.org/officeDocument/2006/relationships/slideLayout" Target="../slideLayouts/slideLayout298.xml"/><Relationship Id="rId23" Type="http://schemas.openxmlformats.org/officeDocument/2006/relationships/slideLayout" Target="../slideLayouts/slideLayout306.xml"/><Relationship Id="rId28" Type="http://schemas.openxmlformats.org/officeDocument/2006/relationships/theme" Target="../theme/theme13.xml"/><Relationship Id="rId10" Type="http://schemas.openxmlformats.org/officeDocument/2006/relationships/slideLayout" Target="../slideLayouts/slideLayout293.xml"/><Relationship Id="rId19" Type="http://schemas.openxmlformats.org/officeDocument/2006/relationships/slideLayout" Target="../slideLayouts/slideLayout302.xml"/><Relationship Id="rId4" Type="http://schemas.openxmlformats.org/officeDocument/2006/relationships/slideLayout" Target="../slideLayouts/slideLayout287.xml"/><Relationship Id="rId9" Type="http://schemas.openxmlformats.org/officeDocument/2006/relationships/slideLayout" Target="../slideLayouts/slideLayout292.xml"/><Relationship Id="rId14" Type="http://schemas.openxmlformats.org/officeDocument/2006/relationships/slideLayout" Target="../slideLayouts/slideLayout297.xml"/><Relationship Id="rId22" Type="http://schemas.openxmlformats.org/officeDocument/2006/relationships/slideLayout" Target="../slideLayouts/slideLayout305.xml"/><Relationship Id="rId27" Type="http://schemas.openxmlformats.org/officeDocument/2006/relationships/slideLayout" Target="../slideLayouts/slideLayout3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4.emf"/><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3.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image" Target="../media/image7.emf"/><Relationship Id="rId21" Type="http://schemas.openxmlformats.org/officeDocument/2006/relationships/slideLayout" Target="../slideLayouts/slideLayout44.xml"/><Relationship Id="rId34" Type="http://schemas.openxmlformats.org/officeDocument/2006/relationships/slideLayout" Target="../slideLayouts/slideLayout57.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theme" Target="../theme/theme4.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8" Type="http://schemas.openxmlformats.org/officeDocument/2006/relationships/slideLayout" Target="../slideLayouts/slideLayout31.xml"/><Relationship Id="rId3"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theme" Target="../theme/theme5.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image" Target="../media/image7.emf"/><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8" Type="http://schemas.openxmlformats.org/officeDocument/2006/relationships/slideLayout" Target="../slideLayouts/slideLayout68.xml"/><Relationship Id="rId3"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theme" Target="../theme/theme6.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image" Target="../media/image15.png"/></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9" Type="http://schemas.openxmlformats.org/officeDocument/2006/relationships/slideLayout" Target="../slideLayouts/slideLayout165.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42" Type="http://schemas.openxmlformats.org/officeDocument/2006/relationships/slideLayout" Target="../slideLayouts/slideLayout168.xml"/><Relationship Id="rId7" Type="http://schemas.openxmlformats.org/officeDocument/2006/relationships/slideLayout" Target="../slideLayouts/slideLayout13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slideLayout" Target="../slideLayouts/slideLayout163.xml"/><Relationship Id="rId40" Type="http://schemas.openxmlformats.org/officeDocument/2006/relationships/slideLayout" Target="../slideLayouts/slideLayout166.xml"/><Relationship Id="rId45" Type="http://schemas.openxmlformats.org/officeDocument/2006/relationships/image" Target="../media/image7.emf"/><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4" Type="http://schemas.openxmlformats.org/officeDocument/2006/relationships/theme" Target="../theme/theme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 Id="rId43" Type="http://schemas.openxmlformats.org/officeDocument/2006/relationships/slideLayout" Target="../slideLayouts/slideLayout169.xml"/><Relationship Id="rId8" Type="http://schemas.openxmlformats.org/officeDocument/2006/relationships/slideLayout" Target="../slideLayouts/slideLayout134.xml"/><Relationship Id="rId3" Type="http://schemas.openxmlformats.org/officeDocument/2006/relationships/slideLayout" Target="../slideLayouts/slideLayout129.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38" Type="http://schemas.openxmlformats.org/officeDocument/2006/relationships/slideLayout" Target="../slideLayouts/slideLayout164.xml"/><Relationship Id="rId20" Type="http://schemas.openxmlformats.org/officeDocument/2006/relationships/slideLayout" Target="../slideLayouts/slideLayout146.xml"/><Relationship Id="rId41" Type="http://schemas.openxmlformats.org/officeDocument/2006/relationships/slideLayout" Target="../slideLayouts/slideLayout16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image" Target="../media/image15.png"/><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theme" Target="../theme/theme8.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theme" Target="../theme/theme9.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F1BDE59-2902-4288-99F6-6AF5D2DCD3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867FE7-01E7-494D-971F-FD734EF7E12E}" type="slidenum">
              <a:rPr lang="en-IN" smtClean="0"/>
              <a:t>‹#›</a:t>
            </a:fld>
            <a:endParaRPr lang="en-IN"/>
          </a:p>
        </p:txBody>
      </p:sp>
      <p:pic>
        <p:nvPicPr>
          <p:cNvPr id="7" name="Picture 6">
            <a:extLst>
              <a:ext uri="{FF2B5EF4-FFF2-40B4-BE49-F238E27FC236}">
                <a16:creationId xmlns:a16="http://schemas.microsoft.com/office/drawing/2014/main" id="{D20A8161-6BCB-402A-B225-5A74AB7FD8C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87184" y="0"/>
            <a:ext cx="5004816" cy="6858000"/>
          </a:xfrm>
          <a:prstGeom prst="rect">
            <a:avLst/>
          </a:prstGeom>
        </p:spPr>
      </p:pic>
      <p:sp>
        <p:nvSpPr>
          <p:cNvPr id="8" name="Subtitle 2">
            <a:extLst>
              <a:ext uri="{FF2B5EF4-FFF2-40B4-BE49-F238E27FC236}">
                <a16:creationId xmlns:a16="http://schemas.microsoft.com/office/drawing/2014/main" id="{6D59B3B2-3110-4614-8B88-E6C2CBAF4AAB}"/>
              </a:ext>
            </a:extLst>
          </p:cNvPr>
          <p:cNvSpPr txBox="1">
            <a:spLocks/>
          </p:cNvSpPr>
          <p:nvPr userDrawn="1"/>
        </p:nvSpPr>
        <p:spPr>
          <a:xfrm>
            <a:off x="-2061666" y="2285992"/>
            <a:ext cx="7015404" cy="11430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N">
              <a:solidFill>
                <a:schemeClr val="bg2">
                  <a:lumMod val="50000"/>
                </a:schemeClr>
              </a:solidFill>
            </a:endParaRPr>
          </a:p>
        </p:txBody>
      </p:sp>
      <p:sp>
        <p:nvSpPr>
          <p:cNvPr id="13" name="Rectangle 12">
            <a:extLst>
              <a:ext uri="{FF2B5EF4-FFF2-40B4-BE49-F238E27FC236}">
                <a16:creationId xmlns:a16="http://schemas.microsoft.com/office/drawing/2014/main" id="{7B72F8ED-69A3-402E-9597-D1572B30F0D4}"/>
              </a:ext>
            </a:extLst>
          </p:cNvPr>
          <p:cNvSpPr/>
          <p:nvPr userDrawn="1"/>
        </p:nvSpPr>
        <p:spPr>
          <a:xfrm>
            <a:off x="435761" y="5839484"/>
            <a:ext cx="5444119" cy="369332"/>
          </a:xfrm>
          <a:prstGeom prst="rect">
            <a:avLst/>
          </a:prstGeom>
        </p:spPr>
        <p:txBody>
          <a:bodyPr wrap="none">
            <a:spAutoFit/>
          </a:bodyPr>
          <a:lstStyle/>
          <a:p>
            <a:r>
              <a:rPr lang="en-US" b="0" i="0" kern="1200">
                <a:solidFill>
                  <a:srgbClr val="002060"/>
                </a:solidFill>
                <a:effectLst/>
                <a:latin typeface="Narkisim" pitchFamily="34" charset="-79"/>
                <a:cs typeface="Narkisim" pitchFamily="34" charset="-79"/>
                <a:hlinkClick r:id="rId4"/>
              </a:rPr>
              <a:t>www.DataPlatformGeeks.com</a:t>
            </a:r>
            <a:r>
              <a:rPr lang="en-US">
                <a:solidFill>
                  <a:srgbClr val="002060"/>
                </a:solidFill>
                <a:latin typeface="Narkisim" pitchFamily="34" charset="-79"/>
                <a:cs typeface="Narkisim" pitchFamily="34" charset="-79"/>
              </a:rPr>
              <a:t> </a:t>
            </a:r>
            <a:r>
              <a:rPr lang="en-US">
                <a:solidFill>
                  <a:schemeClr val="accent1">
                    <a:lumMod val="75000"/>
                  </a:schemeClr>
                </a:solidFill>
                <a:latin typeface="Narkisim" pitchFamily="34" charset="-79"/>
                <a:cs typeface="Narkisim" pitchFamily="34" charset="-79"/>
              </a:rPr>
              <a:t>|</a:t>
            </a:r>
            <a:r>
              <a:rPr lang="en-US">
                <a:solidFill>
                  <a:srgbClr val="002060"/>
                </a:solidFill>
                <a:latin typeface="Narkisim" pitchFamily="34" charset="-79"/>
                <a:cs typeface="Narkisim" pitchFamily="34" charset="-79"/>
              </a:rPr>
              <a:t> </a:t>
            </a:r>
            <a:r>
              <a:rPr lang="en-US" b="0" i="0" kern="1200">
                <a:solidFill>
                  <a:srgbClr val="002060"/>
                </a:solidFill>
                <a:effectLst/>
                <a:latin typeface="Narkisim" pitchFamily="34" charset="-79"/>
                <a:cs typeface="Narkisim" pitchFamily="34" charset="-79"/>
                <a:hlinkClick r:id="rId5"/>
              </a:rPr>
              <a:t>www.SQLServerGeeks.com</a:t>
            </a:r>
            <a:r>
              <a:rPr lang="en-US" b="0" i="0" kern="1200">
                <a:solidFill>
                  <a:srgbClr val="002060"/>
                </a:solidFill>
                <a:effectLst/>
                <a:latin typeface="Narkisim" pitchFamily="34" charset="-79"/>
                <a:cs typeface="Narkisim" pitchFamily="34" charset="-79"/>
              </a:rPr>
              <a:t> </a:t>
            </a:r>
            <a:endParaRPr lang="en-IN" b="0">
              <a:solidFill>
                <a:srgbClr val="002060"/>
              </a:solidFill>
              <a:latin typeface="Narkisim" pitchFamily="34" charset="-79"/>
              <a:ea typeface="Segoe UI" pitchFamily="34" charset="0"/>
              <a:cs typeface="Narkisim" pitchFamily="34" charset="-79"/>
            </a:endParaRPr>
          </a:p>
        </p:txBody>
      </p:sp>
      <p:cxnSp>
        <p:nvCxnSpPr>
          <p:cNvPr id="14" name="Straight Connector 13">
            <a:extLst>
              <a:ext uri="{FF2B5EF4-FFF2-40B4-BE49-F238E27FC236}">
                <a16:creationId xmlns:a16="http://schemas.microsoft.com/office/drawing/2014/main" id="{DC95AB07-BBC2-49BE-848F-F4AD82413FDE}"/>
              </a:ext>
            </a:extLst>
          </p:cNvPr>
          <p:cNvCxnSpPr/>
          <p:nvPr userDrawn="1"/>
        </p:nvCxnSpPr>
        <p:spPr>
          <a:xfrm>
            <a:off x="536524" y="6304920"/>
            <a:ext cx="5993673"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86A2625-ED0B-482B-BE61-E170C5DEB59E}"/>
              </a:ext>
            </a:extLst>
          </p:cNvPr>
          <p:cNvSpPr txBox="1"/>
          <p:nvPr userDrawn="1"/>
        </p:nvSpPr>
        <p:spPr>
          <a:xfrm>
            <a:off x="432276" y="6401025"/>
            <a:ext cx="6754908" cy="3186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Segoe UI" pitchFamily="34" charset="0"/>
                <a:ea typeface="Segoe UI" pitchFamily="34" charset="0"/>
                <a:cs typeface="Segoe UI" pitchFamily="34" charset="0"/>
                <a:hlinkClick r:id="rId6"/>
              </a:rPr>
              <a:t>@</a:t>
            </a:r>
            <a:r>
              <a:rPr lang="en-US" sz="1400" err="1">
                <a:latin typeface="Segoe UI" pitchFamily="34" charset="0"/>
                <a:ea typeface="Segoe UI" pitchFamily="34" charset="0"/>
                <a:cs typeface="Segoe UI" pitchFamily="34" charset="0"/>
                <a:hlinkClick r:id="rId6"/>
              </a:rPr>
              <a:t>TheDataGeeks</a:t>
            </a:r>
            <a:r>
              <a:rPr lang="en-US" sz="1400">
                <a:latin typeface="Segoe UI" pitchFamily="34" charset="0"/>
                <a:ea typeface="Segoe UI" pitchFamily="34" charset="0"/>
                <a:cs typeface="Segoe UI" pitchFamily="34" charset="0"/>
              </a:rPr>
              <a:t>  </a:t>
            </a:r>
            <a:r>
              <a:rPr lang="en-US" sz="1350">
                <a:latin typeface="Segoe UI" pitchFamily="34" charset="0"/>
                <a:ea typeface="Segoe UI" pitchFamily="34" charset="0"/>
                <a:cs typeface="Segoe UI" pitchFamily="34" charset="0"/>
              </a:rPr>
              <a:t>| </a:t>
            </a:r>
            <a:r>
              <a:rPr lang="en-US" sz="1350">
                <a:latin typeface="Segoe UI" pitchFamily="34" charset="0"/>
                <a:ea typeface="Segoe UI" pitchFamily="34" charset="0"/>
                <a:cs typeface="Segoe UI" pitchFamily="34" charset="0"/>
                <a:hlinkClick r:id="rId7"/>
              </a:rPr>
              <a:t>@SQLServerGeeks</a:t>
            </a:r>
            <a:r>
              <a:rPr lang="en-US" sz="1350">
                <a:latin typeface="Segoe UI" pitchFamily="34" charset="0"/>
                <a:ea typeface="Segoe UI" pitchFamily="34" charset="0"/>
                <a:cs typeface="Segoe UI" pitchFamily="34" charset="0"/>
              </a:rPr>
              <a:t>  |  </a:t>
            </a:r>
            <a:r>
              <a:rPr lang="en-US" sz="1350">
                <a:latin typeface="Segoe UI" pitchFamily="34" charset="0"/>
                <a:ea typeface="Segoe UI" pitchFamily="34" charset="0"/>
                <a:cs typeface="Segoe UI" pitchFamily="34" charset="0"/>
                <a:hlinkClick r:id="rId8"/>
              </a:rPr>
              <a:t>admin@DataPlatformGeeks.com</a:t>
            </a:r>
            <a:endParaRPr lang="en-IN" sz="1350">
              <a:latin typeface="Segoe UI" pitchFamily="34" charset="0"/>
              <a:ea typeface="Segoe UI" pitchFamily="34" charset="0"/>
              <a:cs typeface="Segoe UI" pitchFamily="34" charset="0"/>
            </a:endParaRPr>
          </a:p>
        </p:txBody>
      </p:sp>
      <p:pic>
        <p:nvPicPr>
          <p:cNvPr id="16" name="Picture 2" descr="https://cdn1.iconfinder.com/data/icons/iconza-circle-social/64/697029-twitter-512.png">
            <a:extLst>
              <a:ext uri="{FF2B5EF4-FFF2-40B4-BE49-F238E27FC236}">
                <a16:creationId xmlns:a16="http://schemas.microsoft.com/office/drawing/2014/main" id="{22594AAD-34D3-4FED-8289-05FCA4F6A7E2}"/>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738445" y="6304920"/>
            <a:ext cx="251164" cy="2511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1.iconfinder.com/data/icons/iconza-circle-social/64/697029-twitter-512.png">
            <a:extLst>
              <a:ext uri="{FF2B5EF4-FFF2-40B4-BE49-F238E27FC236}">
                <a16:creationId xmlns:a16="http://schemas.microsoft.com/office/drawing/2014/main" id="{1AECE9EE-DA8F-4BD5-900C-56EFA2CC8D30}"/>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3265511" y="6304920"/>
            <a:ext cx="251164" cy="2511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9DA9FBB-5B19-47E6-88CC-C72981A79AFC}"/>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23253" y="4558137"/>
            <a:ext cx="5556627" cy="1100213"/>
          </a:xfrm>
          <a:prstGeom prst="rect">
            <a:avLst/>
          </a:prstGeom>
        </p:spPr>
      </p:pic>
    </p:spTree>
    <p:extLst>
      <p:ext uri="{BB962C8B-B14F-4D97-AF65-F5344CB8AC3E}">
        <p14:creationId xmlns:p14="http://schemas.microsoft.com/office/powerpoint/2010/main" val="4243007224"/>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537137690"/>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Lst>
  <p:transition>
    <p:fade/>
  </p:transition>
  <p:txStyles>
    <p:titleStyle>
      <a:lvl1pPr algn="l" defTabSz="914367" rtl="0" eaLnBrk="1" latinLnBrk="0" hangingPunct="1">
        <a:lnSpc>
          <a:spcPct val="90000"/>
        </a:lnSpc>
        <a:spcBef>
          <a:spcPct val="0"/>
        </a:spcBef>
        <a:buNone/>
        <a:defRPr lang="en-US" sz="3137"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10214144"/>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2054946"/>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3996" r:id="rId26"/>
    <p:sldLayoutId id="214748399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67913282"/>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469642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9" r:id="rId1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4225170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92470422"/>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4"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39134120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61364650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4879" r:id="rId24"/>
    <p:sldLayoutId id="2147484880" r:id="rId25"/>
    <p:sldLayoutId id="2147484881" r:id="rId26"/>
    <p:sldLayoutId id="2147484882" r:id="rId27"/>
    <p:sldLayoutId id="2147483820" r:id="rId2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21842408"/>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 id="2147483844" r:id="rId23"/>
    <p:sldLayoutId id="2147483845" r:id="rId24"/>
    <p:sldLayoutId id="2147483846" r:id="rId25"/>
    <p:sldLayoutId id="2147483847" r:id="rId26"/>
    <p:sldLayoutId id="2147483848" r:id="rId27"/>
    <p:sldLayoutId id="2147483849" r:id="rId28"/>
    <p:sldLayoutId id="2147483850" r:id="rId29"/>
    <p:sldLayoutId id="2147483851" r:id="rId30"/>
    <p:sldLayoutId id="2147483852" r:id="rId31"/>
    <p:sldLayoutId id="2147483853" r:id="rId32"/>
    <p:sldLayoutId id="2147483855" r:id="rId33"/>
    <p:sldLayoutId id="2147483856" r:id="rId34"/>
    <p:sldLayoutId id="2147483857" r:id="rId35"/>
    <p:sldLayoutId id="2147483858" r:id="rId36"/>
    <p:sldLayoutId id="2147483859" r:id="rId37"/>
    <p:sldLayoutId id="2147483860" r:id="rId38"/>
    <p:sldLayoutId id="2147483861" r:id="rId39"/>
    <p:sldLayoutId id="2147483862" r:id="rId40"/>
    <p:sldLayoutId id="2147483863" r:id="rId41"/>
    <p:sldLayoutId id="2147484883" r:id="rId42"/>
    <p:sldLayoutId id="2147484885" r:id="rId43"/>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79045196"/>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90" r:id="rId25"/>
    <p:sldLayoutId id="2147483891" r:id="rId26"/>
    <p:sldLayoutId id="2147483892"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8834011"/>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 id="2147483911" r:id="rId18"/>
    <p:sldLayoutId id="2147483912" r:id="rId19"/>
    <p:sldLayoutId id="2147483913" r:id="rId20"/>
    <p:sldLayoutId id="2147483914" r:id="rId21"/>
    <p:sldLayoutId id="2147483915" r:id="rId22"/>
    <p:sldLayoutId id="2147483916" r:id="rId23"/>
    <p:sldLayoutId id="2147483917" r:id="rId24"/>
    <p:sldLayoutId id="2147483918"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22.xml"/><Relationship Id="rId4" Type="http://schemas.openxmlformats.org/officeDocument/2006/relationships/hyperlink" Target="https://www.sqlmct.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97.xml"/><Relationship Id="rId4" Type="http://schemas.openxmlformats.org/officeDocument/2006/relationships/image" Target="../media/image51.sv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67.xml"/><Relationship Id="rId6" Type="http://schemas.openxmlformats.org/officeDocument/2006/relationships/hyperlink" Target="https://azure.microsoft.com/en-us/resources/forrester-tei-sql-database-managed-instance/" TargetMode="External"/><Relationship Id="rId5" Type="http://schemas.openxmlformats.org/officeDocument/2006/relationships/image" Target="../media/image52.png"/><Relationship Id="rId4" Type="http://schemas.openxmlformats.org/officeDocument/2006/relationships/image" Target="../media/image51.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7.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75.xml"/><Relationship Id="rId4" Type="http://schemas.openxmlformats.org/officeDocument/2006/relationships/image" Target="../media/image47.svg"/></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resources/forrester-tei-sql-database-managed-instance/" TargetMode="External"/><Relationship Id="rId2" Type="http://schemas.openxmlformats.org/officeDocument/2006/relationships/notesSlide" Target="../notesSlides/notesSlide14.xml"/><Relationship Id="rId1" Type="http://schemas.openxmlformats.org/officeDocument/2006/relationships/slideLayout" Target="../slideLayouts/slideLayout26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7.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97.xml"/><Relationship Id="rId4" Type="http://schemas.openxmlformats.org/officeDocument/2006/relationships/image" Target="../media/image45.sv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6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hyperlink" Target="https://azure.microsoft.com/en-us/resources/forrester-tei-sql-database-managed-instance/"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7.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67.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77.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1.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75.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75.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3.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133.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77.xml"/><Relationship Id="rId6" Type="http://schemas.openxmlformats.org/officeDocument/2006/relationships/hyperlink" Target="aka.ms/sqlWorkshops" TargetMode="External"/><Relationship Id="rId5" Type="http://schemas.openxmlformats.org/officeDocument/2006/relationships/hyperlink" Target="Aka.ms/azureSQLfundamentals" TargetMode="External"/><Relationship Id="rId4" Type="http://schemas.openxmlformats.org/officeDocument/2006/relationships/image" Target="../media/image41.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75.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6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1.svg"/><Relationship Id="rId7" Type="http://schemas.openxmlformats.org/officeDocument/2006/relationships/image" Target="../media/image47.svg"/><Relationship Id="rId2" Type="http://schemas.openxmlformats.org/officeDocument/2006/relationships/image" Target="../media/image61.png"/><Relationship Id="rId1" Type="http://schemas.openxmlformats.org/officeDocument/2006/relationships/slideLayout" Target="../slideLayouts/slideLayout267.xml"/><Relationship Id="rId6" Type="http://schemas.openxmlformats.org/officeDocument/2006/relationships/image" Target="../media/image64.png"/><Relationship Id="rId11" Type="http://schemas.openxmlformats.org/officeDocument/2006/relationships/image" Target="../media/image45.svg"/><Relationship Id="rId5" Type="http://schemas.openxmlformats.org/officeDocument/2006/relationships/image" Target="../media/image63.svg"/><Relationship Id="rId10" Type="http://schemas.openxmlformats.org/officeDocument/2006/relationships/image" Target="../media/image67.png"/><Relationship Id="rId4" Type="http://schemas.openxmlformats.org/officeDocument/2006/relationships/image" Target="../media/image62.png"/><Relationship Id="rId9" Type="http://schemas.openxmlformats.org/officeDocument/2006/relationships/image" Target="../media/image66.svg"/></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9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techcommunity.microsoft.com/t5/azure-migration/sql-server-best-options-for-database-migration-into-azure/ba-p/1497339" TargetMode="External"/><Relationship Id="rId7" Type="http://schemas.openxmlformats.org/officeDocument/2006/relationships/hyperlink" Target="https://www.youtube.com/watch?v=E23D9iXSCJQ" TargetMode="External"/><Relationship Id="rId2" Type="http://schemas.openxmlformats.org/officeDocument/2006/relationships/notesSlide" Target="../notesSlides/notesSlide30.xml"/><Relationship Id="rId1" Type="http://schemas.openxmlformats.org/officeDocument/2006/relationships/slideLayout" Target="../slideLayouts/slideLayout294.xml"/><Relationship Id="rId6" Type="http://schemas.openxmlformats.org/officeDocument/2006/relationships/hyperlink" Target="https://www.youtube.com/watch?v=W8feSZXm2Ec" TargetMode="External"/><Relationship Id="rId5" Type="http://schemas.openxmlformats.org/officeDocument/2006/relationships/hyperlink" Target="https://www.youtube.com/watch?v=v1Yvvo9e1gQ" TargetMode="External"/><Relationship Id="rId4" Type="http://schemas.openxmlformats.org/officeDocument/2006/relationships/hyperlink" Target="https://www.youtube.com/watch?v=Z9AFnKI7sfI"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4.xml"/></Relationships>
</file>

<file path=ppt/slides/_rels/slide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267.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9.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6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67.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67.xml"/><Relationship Id="rId4" Type="http://schemas.openxmlformats.org/officeDocument/2006/relationships/hyperlink" Target="https://aka.ms/AzureSQLfamil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B20D92-C3B3-415E-98D3-AF1BBCFF879B}"/>
              </a:ext>
            </a:extLst>
          </p:cNvPr>
          <p:cNvSpPr>
            <a:spLocks noGrp="1"/>
          </p:cNvSpPr>
          <p:nvPr>
            <p:ph type="title"/>
          </p:nvPr>
        </p:nvSpPr>
        <p:spPr>
          <a:xfrm>
            <a:off x="488341" y="1635896"/>
            <a:ext cx="11493167" cy="1793104"/>
          </a:xfrm>
        </p:spPr>
        <p:txBody>
          <a:bodyPr/>
          <a:lstStyle/>
          <a:p>
            <a:br>
              <a:rPr lang="en-US" dirty="0">
                <a:solidFill>
                  <a:schemeClr val="bg2"/>
                </a:solidFill>
              </a:rPr>
            </a:br>
            <a:r>
              <a:rPr lang="en-US" dirty="0">
                <a:solidFill>
                  <a:schemeClr val="bg2"/>
                </a:solidFill>
              </a:rPr>
              <a:t>Introduction to the Azure SQL Family</a:t>
            </a:r>
            <a:br>
              <a:rPr lang="en-US" dirty="0"/>
            </a:br>
            <a:endParaRPr lang="en-US" sz="2400" dirty="0">
              <a:solidFill>
                <a:schemeClr val="accent1"/>
              </a:solidFill>
            </a:endParaRPr>
          </a:p>
        </p:txBody>
      </p:sp>
      <p:pic>
        <p:nvPicPr>
          <p:cNvPr id="1025" name="Picture 1" descr="Azure and SQL Certifications">
            <a:hlinkClick r:id="" action="ppaction://noaction"/>
            <a:extLst>
              <a:ext uri="{FF2B5EF4-FFF2-40B4-BE49-F238E27FC236}">
                <a16:creationId xmlns:a16="http://schemas.microsoft.com/office/drawing/2014/main" id="{F767F1A4-9EA8-4DCA-BA05-1899F7D29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41" y="4701390"/>
            <a:ext cx="3184525" cy="579438"/>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C61F6A11-3A2F-45C9-A587-BA237C974B92}"/>
              </a:ext>
            </a:extLst>
          </p:cNvPr>
          <p:cNvSpPr>
            <a:spLocks noGrp="1"/>
          </p:cNvSpPr>
          <p:nvPr>
            <p:ph type="body" sz="quarter" idx="12"/>
          </p:nvPr>
        </p:nvSpPr>
        <p:spPr>
          <a:xfrm>
            <a:off x="488341" y="3429000"/>
            <a:ext cx="4092536" cy="945435"/>
          </a:xfrm>
        </p:spPr>
        <p:txBody>
          <a:bodyPr/>
          <a:lstStyle/>
          <a:p>
            <a:r>
              <a:rPr lang="en-US" dirty="0"/>
              <a:t>John Deardurff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Segoe UI" panose="020B0502040204020203" pitchFamily="34" charset="0"/>
                <a:ea typeface="Times New Roman" panose="02020603050405020304" pitchFamily="18" charset="0"/>
                <a:cs typeface="Segoe UI" panose="020B0502040204020203" pitchFamily="34" charset="0"/>
              </a:rPr>
              <a:t>Customer Engineer (Global Technical Team)</a:t>
            </a:r>
            <a:endParaRPr kumimoji="0" lang="en-US" altLang="en-US" sz="16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Segoe UI" panose="020B0502040204020203" pitchFamily="34" charset="0"/>
                <a:ea typeface="Times New Roman" panose="02020603050405020304" pitchFamily="18" charset="0"/>
                <a:cs typeface="Segoe UI" panose="020B0502040204020203" pitchFamily="34" charset="0"/>
              </a:rPr>
              <a:t>Microsoft Certified Trainer (Regional Lead)</a:t>
            </a:r>
            <a:endParaRPr kumimoji="0" lang="en-US" altLang="en-US" sz="16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Segoe UI" panose="020B0502040204020203" pitchFamily="34" charset="0"/>
                <a:ea typeface="Times New Roman" panose="02020603050405020304" pitchFamily="18" charset="0"/>
                <a:cs typeface="Segoe UI" panose="020B0502040204020203" pitchFamily="34" charset="0"/>
              </a:rPr>
              <a:t>Twitter: @SQLMCT</a:t>
            </a:r>
            <a:endParaRPr kumimoji="0" lang="en-US" altLang="en-US" sz="16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Segoe UI" panose="020B0502040204020203" pitchFamily="34" charset="0"/>
                <a:ea typeface="Times New Roman" panose="02020603050405020304" pitchFamily="18" charset="0"/>
                <a:cs typeface="Segoe UI" panose="020B0502040204020203" pitchFamily="34" charset="0"/>
                <a:hlinkClick r:id="rId4">
                  <a:extLst>
                    <a:ext uri="{A12FA001-AC4F-418D-AE19-62706E023703}">
                      <ahyp:hlinkClr xmlns:ahyp="http://schemas.microsoft.com/office/drawing/2018/hyperlinkcolor" val="tx"/>
                    </a:ext>
                  </a:extLst>
                </a:hlinkClick>
              </a:rPr>
              <a:t>https://www.SQLMCT.com</a:t>
            </a:r>
            <a:endParaRPr kumimoji="0" lang="en-US" altLang="en-US" sz="1600" b="0" i="0" u="none" strike="noStrike" cap="none" normalizeH="0" baseline="0" dirty="0">
              <a:ln>
                <a:noFill/>
              </a:ln>
              <a:effectLst/>
            </a:endParaRPr>
          </a:p>
          <a:p>
            <a:endParaRPr lang="en-US" dirty="0"/>
          </a:p>
        </p:txBody>
      </p:sp>
    </p:spTree>
    <p:extLst>
      <p:ext uri="{BB962C8B-B14F-4D97-AF65-F5344CB8AC3E}">
        <p14:creationId xmlns:p14="http://schemas.microsoft.com/office/powerpoint/2010/main" val="1108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Azure SQL Family</a:t>
            </a:r>
            <a:br>
              <a:rPr lang="en-US" sz="2800" dirty="0">
                <a:solidFill>
                  <a:schemeClr val="accent2"/>
                </a:solidFill>
              </a:rPr>
            </a:br>
            <a:r>
              <a:rPr lang="en-US" sz="2800" dirty="0"/>
              <a:t>SQL Server on Azure Virtual Machines</a:t>
            </a:r>
            <a:endParaRPr lang="en-US" sz="2800" dirty="0">
              <a:solidFill>
                <a:schemeClr val="accent1"/>
              </a:solidFill>
            </a:endParaRPr>
          </a:p>
        </p:txBody>
      </p:sp>
      <p:pic>
        <p:nvPicPr>
          <p:cNvPr id="2" name="Graphic 1">
            <a:extLst>
              <a:ext uri="{FF2B5EF4-FFF2-40B4-BE49-F238E27FC236}">
                <a16:creationId xmlns:a16="http://schemas.microsoft.com/office/drawing/2014/main" id="{B7F0A781-1E49-4A97-BCED-C4CD791265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216" y="621939"/>
            <a:ext cx="788876" cy="784473"/>
          </a:xfrm>
          <a:prstGeom prst="rect">
            <a:avLst/>
          </a:prstGeom>
        </p:spPr>
      </p:pic>
    </p:spTree>
    <p:extLst>
      <p:ext uri="{BB962C8B-B14F-4D97-AF65-F5344CB8AC3E}">
        <p14:creationId xmlns:p14="http://schemas.microsoft.com/office/powerpoint/2010/main" val="98172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Azure differentiators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Free Extended Security Updates for SQL Server 2008/R2</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Automated Backups and Security Updates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Point in Time Restore with Azure Backup</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Accelerated storage performance with Azure Blob Caching</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435 percent overall return on an Azure IaaS investment over five years</a:t>
            </a:r>
            <a:r>
              <a:rPr kumimoji="0" lang="en-US" sz="1200" b="0" i="0" u="none" strike="noStrike" kern="1200" cap="none" spc="0" normalizeH="0" baseline="30000" noProof="0" dirty="0">
                <a:ln>
                  <a:noFill/>
                </a:ln>
                <a:solidFill>
                  <a:srgbClr val="000000"/>
                </a:solidFill>
                <a:effectLst/>
                <a:uLnTx/>
                <a:uFillTx/>
                <a:latin typeface="Segoe UI"/>
                <a:ea typeface="+mn-ea"/>
                <a:cs typeface="+mn-cs"/>
              </a:rPr>
              <a:t>1</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Key features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SQL Server and OS server access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Expansive SQL and OS versions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Windows, Linux, Containers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File stream, DTC, and Simple Recovery model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SSAS, SSRS, and SSIS</a:t>
            </a:r>
          </a:p>
        </p:txBody>
      </p:sp>
      <p:pic>
        <p:nvPicPr>
          <p:cNvPr id="5" name="Picture 4">
            <a:extLst>
              <a:ext uri="{FF2B5EF4-FFF2-40B4-BE49-F238E27FC236}">
                <a16:creationId xmlns:a16="http://schemas.microsoft.com/office/drawing/2014/main" id="{7B31205B-A4E3-0149-ABDB-E4B9674B01E8}"/>
              </a:ext>
            </a:extLst>
          </p:cNvPr>
          <p:cNvPicPr>
            <a:picLocks noChangeAspect="1"/>
          </p:cNvPicPr>
          <p:nvPr/>
        </p:nvPicPr>
        <p:blipFill>
          <a:blip r:embed="rId5"/>
          <a:stretch>
            <a:fillRect/>
          </a:stretch>
        </p:blipFill>
        <p:spPr>
          <a:xfrm>
            <a:off x="587293" y="4966945"/>
            <a:ext cx="1712848" cy="346648"/>
          </a:xfrm>
          <a:prstGeom prst="rect">
            <a:avLst/>
          </a:prstGeom>
        </p:spPr>
      </p:pic>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806385"/>
          </a:xfrm>
        </p:spPr>
        <p:txBody>
          <a:bodyPr/>
          <a:lstStyle/>
          <a:p>
            <a:pPr algn="l"/>
            <a:r>
              <a:rPr lang="en-US" dirty="0"/>
              <a:t>SQL Server on Azure VMs 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7292" y="2113671"/>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7292" y="3548023"/>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15158" y="2073347"/>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as fast as possible but maintain operating system control and complete SQL Server functionality</a:t>
            </a: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15157" y="3528581"/>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
        <p:nvSpPr>
          <p:cNvPr id="41" name="Rectangle 40">
            <a:extLst>
              <a:ext uri="{FF2B5EF4-FFF2-40B4-BE49-F238E27FC236}">
                <a16:creationId xmlns:a16="http://schemas.microsoft.com/office/drawing/2014/main" id="{7CEA1A29-6723-9F42-ACF6-3B2311E06BA3}"/>
              </a:ext>
            </a:extLst>
          </p:cNvPr>
          <p:cNvSpPr/>
          <p:nvPr/>
        </p:nvSpPr>
        <p:spPr>
          <a:xfrm>
            <a:off x="2908409" y="4842060"/>
            <a:ext cx="8102093"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Healthcare software manufacturer saves costs when reusing licenses while moving 600 on-premises VMs to Azure</a:t>
            </a:r>
          </a:p>
        </p:txBody>
      </p:sp>
      <p:cxnSp>
        <p:nvCxnSpPr>
          <p:cNvPr id="45" name="Straight Connector 44">
            <a:extLst>
              <a:ext uri="{FF2B5EF4-FFF2-40B4-BE49-F238E27FC236}">
                <a16:creationId xmlns:a16="http://schemas.microsoft.com/office/drawing/2014/main" id="{2D04F057-E4FC-4B4A-A09C-7F88FE0D2E02}"/>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1C09A1-C29F-1E44-B624-2D03DFA82D82}"/>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08BD5F-F2E8-477E-893B-BA6DE9752B7C}"/>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5757A"/>
                </a:solidFill>
                <a:effectLst/>
                <a:uLnTx/>
                <a:uFillTx/>
                <a:latin typeface="Segoe UI"/>
                <a:ea typeface="+mn-ea"/>
                <a:cs typeface="+mn-cs"/>
              </a:rPr>
              <a:t>1. </a:t>
            </a:r>
            <a:r>
              <a:rPr kumimoji="0" lang="en-US" sz="700" b="0" i="0" u="none" strike="noStrike" kern="1200" cap="none" spc="0" normalizeH="0" baseline="0" noProof="0">
                <a:ln>
                  <a:noFill/>
                </a:ln>
                <a:solidFill>
                  <a:srgbClr val="75757A"/>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rgbClr val="75757A"/>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7F7DC9B8-CDD2-BE41-92B5-3921E0581999}"/>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6CAF733C-6D89-C547-B2CA-FEE268F7A7A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75F650F-6C6D-6C4D-AEE1-2FFE6372BF76}"/>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0F0C1CAE-6B4D-114B-A1AC-7E695EB264A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E3DCEFE1-5E02-CF41-A31F-AA2FC714F98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17EBE083-9838-2B4C-8982-B5781788F8D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DA50E50D-73BB-2243-94F5-C89667B759C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5E8ECFA8-CADA-D64D-B89B-598EA2EF98EE}"/>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64" name="TextBox 63">
              <a:extLst>
                <a:ext uri="{FF2B5EF4-FFF2-40B4-BE49-F238E27FC236}">
                  <a16:creationId xmlns:a16="http://schemas.microsoft.com/office/drawing/2014/main" id="{A37AAF41-17E8-A049-819F-AB28BDF1325B}"/>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SQL Server on Azure VMs</a:t>
              </a:r>
            </a:p>
          </p:txBody>
        </p:sp>
        <p:sp>
          <p:nvSpPr>
            <p:cNvPr id="65" name="TextBox 64">
              <a:extLst>
                <a:ext uri="{FF2B5EF4-FFF2-40B4-BE49-F238E27FC236}">
                  <a16:creationId xmlns:a16="http://schemas.microsoft.com/office/drawing/2014/main" id="{D0919FD2-1059-6D4C-9BA1-1334922A2E0F}"/>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66" name="TextBox 65">
              <a:extLst>
                <a:ext uri="{FF2B5EF4-FFF2-40B4-BE49-F238E27FC236}">
                  <a16:creationId xmlns:a16="http://schemas.microsoft.com/office/drawing/2014/main" id="{D0C041BD-22EE-F243-91FE-722FB9D74706}"/>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67" name="TextBox 66">
              <a:extLst>
                <a:ext uri="{FF2B5EF4-FFF2-40B4-BE49-F238E27FC236}">
                  <a16:creationId xmlns:a16="http://schemas.microsoft.com/office/drawing/2014/main" id="{1DBCBDCD-BAB5-BB45-BF6A-160ED25A6FAF}"/>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7002599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Marketplace pre-installed SQL Server on Windows or Linux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Install your own SQL Server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Lift and Shift with Azure Migrate (Azure Site Recovery)</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Unlock Licensing and Edition Flexibility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Automated Backups and Security Updates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Memory or Storage optimized sizes for best performance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Data and log on Premium Storage Managed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Azure Blob Read Caching for data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Segoe UI"/>
                <a:ea typeface="+mn-ea"/>
                <a:cs typeface="+mn-cs"/>
              </a:rPr>
              <a:t>Tempdb</a:t>
            </a:r>
            <a:r>
              <a:rPr kumimoji="0" lang="en-US" sz="1200" b="0" i="0" u="none" strike="noStrike" kern="1200" cap="none" spc="0" normalizeH="0" baseline="0" noProof="0">
                <a:ln>
                  <a:noFill/>
                </a:ln>
                <a:solidFill>
                  <a:prstClr val="black"/>
                </a:solidFill>
                <a:effectLst/>
                <a:uLnTx/>
                <a:uFillTx/>
                <a:latin typeface="Segoe UI"/>
                <a:ea typeface="+mn-ea"/>
                <a:cs typeface="+mn-cs"/>
              </a:rPr>
              <a:t> on local SSD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Ultra disks for extremely low latency needs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Virtual Networks to integrate with on-premises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Advanced Data Security services (Preview)</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Azure VM built-in HA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Azure Storage built-in DR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Azure Backup and Automated backups to Azure Blob Storage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File-Snapshot Backups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Failover Cluster Instance with Azure Premium File Share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Always On Availability Groups with Cloud Witness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Hybrid Availability Group Secondary replicas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735005" y="2524083"/>
            <a:ext cx="1677382"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Resource Provider</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008F94A5-2405-3249-9E30-7F5E70679745}"/>
              </a:ext>
            </a:extLst>
          </p:cNvPr>
          <p:cNvGrpSpPr/>
          <p:nvPr/>
        </p:nvGrpSpPr>
        <p:grpSpPr>
          <a:xfrm>
            <a:off x="0" y="6215635"/>
            <a:ext cx="11444140" cy="324677"/>
            <a:chOff x="0" y="6058468"/>
            <a:chExt cx="11444140" cy="324677"/>
          </a:xfrm>
        </p:grpSpPr>
        <p:cxnSp>
          <p:nvCxnSpPr>
            <p:cNvPr id="36" name="Straight Arrow Connector 35">
              <a:extLst>
                <a:ext uri="{FF2B5EF4-FFF2-40B4-BE49-F238E27FC236}">
                  <a16:creationId xmlns:a16="http://schemas.microsoft.com/office/drawing/2014/main" id="{F7370116-A26D-5447-A676-83FB0B4257D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AEF7059-C50B-2245-BA4E-0DBDB996045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6B0D86CF-9351-324C-8F5E-E95D335C33E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BCE5EFE-9C22-D342-B26E-F191972E806D}"/>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2430A01C-AF28-E74A-8F61-EF256BA875C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D8D9627-BE04-0941-8D23-A9140410988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52AE4F40-D7B8-AA4E-914C-380C8919ACDD}"/>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43" name="TextBox 42">
              <a:extLst>
                <a:ext uri="{FF2B5EF4-FFF2-40B4-BE49-F238E27FC236}">
                  <a16:creationId xmlns:a16="http://schemas.microsoft.com/office/drawing/2014/main" id="{4F96828C-5A2C-BD43-B268-206F22E0D476}"/>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SQL Server on Azure VMs</a:t>
              </a:r>
            </a:p>
          </p:txBody>
        </p:sp>
        <p:sp>
          <p:nvSpPr>
            <p:cNvPr id="44" name="TextBox 43">
              <a:extLst>
                <a:ext uri="{FF2B5EF4-FFF2-40B4-BE49-F238E27FC236}">
                  <a16:creationId xmlns:a16="http://schemas.microsoft.com/office/drawing/2014/main" id="{140DAADD-76AA-D041-BF94-FE51DC377CF9}"/>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45" name="TextBox 44">
              <a:extLst>
                <a:ext uri="{FF2B5EF4-FFF2-40B4-BE49-F238E27FC236}">
                  <a16:creationId xmlns:a16="http://schemas.microsoft.com/office/drawing/2014/main" id="{D93732BA-B268-EC4C-BB9A-82FFEC139D31}"/>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6" name="TextBox 45">
              <a:extLst>
                <a:ext uri="{FF2B5EF4-FFF2-40B4-BE49-F238E27FC236}">
                  <a16:creationId xmlns:a16="http://schemas.microsoft.com/office/drawing/2014/main" id="{AEE61B54-6B16-C54F-8248-42043A51662C}"/>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9633841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Azure SQL Family</a:t>
            </a:r>
            <a:br>
              <a:rPr lang="en-US" sz="2800" dirty="0">
                <a:solidFill>
                  <a:schemeClr val="accent2"/>
                </a:solidFill>
              </a:rPr>
            </a:br>
            <a:r>
              <a:rPr lang="en-US" sz="2800" dirty="0"/>
              <a:t>Azure SQL Managed Instance</a:t>
            </a:r>
            <a:endParaRPr lang="en-US" sz="2800" dirty="0">
              <a:solidFill>
                <a:schemeClr val="accent1"/>
              </a:solidFill>
            </a:endParaRPr>
          </a:p>
        </p:txBody>
      </p:sp>
      <p:pic>
        <p:nvPicPr>
          <p:cNvPr id="3" name="Graphic 2">
            <a:extLst>
              <a:ext uri="{FF2B5EF4-FFF2-40B4-BE49-F238E27FC236}">
                <a16:creationId xmlns:a16="http://schemas.microsoft.com/office/drawing/2014/main" id="{7659DEFC-E499-4D32-A6C7-6E14A00DB2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726" y="719385"/>
            <a:ext cx="699811" cy="695905"/>
          </a:xfrm>
          <a:prstGeom prst="rect">
            <a:avLst/>
          </a:prstGeom>
        </p:spPr>
      </p:pic>
    </p:spTree>
    <p:extLst>
      <p:ext uri="{BB962C8B-B14F-4D97-AF65-F5344CB8AC3E}">
        <p14:creationId xmlns:p14="http://schemas.microsoft.com/office/powerpoint/2010/main" val="29636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153187" cy="2634346"/>
          </a:xfrm>
          <a:prstGeom prst="rect">
            <a:avLst/>
          </a:prstGeom>
          <a:solidFill>
            <a:schemeClr val="bg1">
              <a:lumMod val="9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Azure differentiators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Near zero downtime migration using log shipping</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business continuity with failover groups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Projected return on investment of 212 percent over three years</a:t>
            </a:r>
            <a:r>
              <a:rPr kumimoji="0" lang="en-US" sz="1200" b="0" i="0" u="none" strike="noStrike" kern="1200" cap="none" spc="0" normalizeH="0" baseline="30000" noProof="0">
                <a:ln>
                  <a:noFill/>
                </a:ln>
                <a:solidFill>
                  <a:srgbClr val="000000"/>
                </a:solidFill>
                <a:effectLst/>
                <a:uLnTx/>
                <a:uFillTx/>
                <a:latin typeface="Segoe UI"/>
                <a:ea typeface="+mn-ea"/>
                <a:cs typeface="+mn-cs"/>
              </a:rPr>
              <a:t>1</a:t>
            </a:r>
            <a:r>
              <a:rPr kumimoji="0" lang="en-US" sz="1200" b="0" i="0" u="none" strike="noStrike" kern="1200" cap="none" spc="0" normalizeH="0" baseline="0" noProof="0">
                <a:ln>
                  <a:noFill/>
                </a:ln>
                <a:solidFill>
                  <a:srgbClr val="000000"/>
                </a:solidFill>
                <a:effectLst/>
                <a:uLnTx/>
                <a:uFillTx/>
                <a:latin typeface="Segoe UI"/>
                <a:ea typeface="+mn-ea"/>
                <a:cs typeface="+mn-cs"/>
              </a:rPr>
              <a: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9"/>
            <a:ext cx="3153187" cy="2634346"/>
          </a:xfrm>
          <a:prstGeom prst="rect">
            <a:avLst/>
          </a:prstGeom>
          <a:solidFill>
            <a:schemeClr val="bg1">
              <a:lumMod val="9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Key features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Single instance or instance pool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SQL Server surface area (vast majority)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Native virtual network support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remove management overhead, but I need instance-scoped features (Service Broker, SQL Server Agent,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Solution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Managed instance combines leading security features with SQL Server compatibility and business model designed for on-premises customers</a:t>
            </a:r>
          </a:p>
        </p:txBody>
      </p:sp>
      <p:cxnSp>
        <p:nvCxnSpPr>
          <p:cNvPr id="91" name="Straight Connector 90">
            <a:extLst>
              <a:ext uri="{FF2B5EF4-FFF2-40B4-BE49-F238E27FC236}">
                <a16:creationId xmlns:a16="http://schemas.microsoft.com/office/drawing/2014/main" id="{C035C4DE-A02F-B94E-A40B-877C328D3104}"/>
              </a:ext>
            </a:extLst>
          </p:cNvPr>
          <p:cNvCxnSpPr>
            <a:cxnSpLocks/>
          </p:cNvCxnSpPr>
          <p:nvPr/>
        </p:nvCxnSpPr>
        <p:spPr>
          <a:xfrm>
            <a:off x="2660836" y="4765764"/>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3A3B85F-F861-F548-B1A1-0738D3EA6D49}"/>
              </a:ext>
            </a:extLst>
          </p:cNvPr>
          <p:cNvCxnSpPr>
            <a:cxnSpLocks/>
          </p:cNvCxnSpPr>
          <p:nvPr/>
        </p:nvCxnSpPr>
        <p:spPr>
          <a:xfrm>
            <a:off x="587292" y="4758436"/>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DBD2A07-FB6F-0C4E-96A4-2A09DA306610}"/>
              </a:ext>
            </a:extLst>
          </p:cNvPr>
          <p:cNvSpPr txBox="1"/>
          <p:nvPr/>
        </p:nvSpPr>
        <p:spPr>
          <a:xfrm>
            <a:off x="566174" y="5685856"/>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5757A"/>
                </a:solidFill>
                <a:effectLst/>
                <a:uLnTx/>
                <a:uFillTx/>
                <a:latin typeface="Segoe UI"/>
                <a:ea typeface="+mn-ea"/>
                <a:cs typeface="+mn-cs"/>
              </a:rPr>
              <a:t>1. </a:t>
            </a:r>
            <a:r>
              <a:rPr kumimoji="0" lang="en-US" sz="700" b="0" i="0" u="none" strike="noStrike" kern="1200" cap="none" spc="0" normalizeH="0" baseline="0" noProof="0">
                <a:ln>
                  <a:noFill/>
                </a:ln>
                <a:solidFill>
                  <a:srgbClr val="75757A"/>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rgbClr val="75757A"/>
              </a:solidFill>
              <a:effectLst/>
              <a:uLnTx/>
              <a:uFillTx/>
              <a:latin typeface="Segoe UI"/>
              <a:ea typeface="+mn-ea"/>
              <a:cs typeface="+mn-cs"/>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a:t>Azure SQL managed instance eases cloud migration  </a:t>
            </a:r>
          </a:p>
        </p:txBody>
      </p:sp>
      <p:sp>
        <p:nvSpPr>
          <p:cNvPr id="40" name="Rectangle 39">
            <a:extLst>
              <a:ext uri="{FF2B5EF4-FFF2-40B4-BE49-F238E27FC236}">
                <a16:creationId xmlns:a16="http://schemas.microsoft.com/office/drawing/2014/main" id="{4405A422-47EC-F44D-BFAD-91BE07509476}"/>
              </a:ext>
            </a:extLst>
          </p:cNvPr>
          <p:cNvSpPr/>
          <p:nvPr/>
        </p:nvSpPr>
        <p:spPr>
          <a:xfrm>
            <a:off x="2981390" y="4832461"/>
            <a:ext cx="7925986"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Komatsu easily migrated 1.5 TBs of data thanks to near complete compatibility with SQL Server, plus 49% cost reduction and 25-30% performance gains. </a:t>
            </a:r>
          </a:p>
        </p:txBody>
      </p:sp>
      <p:pic>
        <p:nvPicPr>
          <p:cNvPr id="4" name="Picture 3">
            <a:extLst>
              <a:ext uri="{FF2B5EF4-FFF2-40B4-BE49-F238E27FC236}">
                <a16:creationId xmlns:a16="http://schemas.microsoft.com/office/drawing/2014/main" id="{3CD683EB-CB65-AC42-B5FA-58DFEF3797E0}"/>
              </a:ext>
            </a:extLst>
          </p:cNvPr>
          <p:cNvPicPr>
            <a:picLocks noChangeAspect="1"/>
          </p:cNvPicPr>
          <p:nvPr/>
        </p:nvPicPr>
        <p:blipFill>
          <a:blip r:embed="rId4"/>
          <a:stretch>
            <a:fillRect/>
          </a:stretch>
        </p:blipFill>
        <p:spPr>
          <a:xfrm>
            <a:off x="750378" y="4904587"/>
            <a:ext cx="1589906" cy="297874"/>
          </a:xfrm>
          <a:prstGeom prst="rect">
            <a:avLst/>
          </a:prstGeom>
        </p:spPr>
      </p:pic>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074010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Managed Instance</a:t>
            </a:r>
          </a:p>
        </p:txBody>
      </p:sp>
      <p:sp>
        <p:nvSpPr>
          <p:cNvPr id="20" name="TextBox 19">
            <a:extLst>
              <a:ext uri="{FF2B5EF4-FFF2-40B4-BE49-F238E27FC236}">
                <a16:creationId xmlns:a16="http://schemas.microsoft.com/office/drawing/2014/main" id="{4921B42A-37AD-4EDF-8197-5FAA8BEA4763}"/>
              </a:ext>
            </a:extLst>
          </p:cNvPr>
          <p:cNvSpPr txBox="1"/>
          <p:nvPr/>
        </p:nvSpPr>
        <p:spPr>
          <a:xfrm>
            <a:off x="5087551" y="3067726"/>
            <a:ext cx="2016898" cy="615553"/>
          </a:xfrm>
          <a:prstGeom prst="rect">
            <a:avLst/>
          </a:prstGeom>
          <a:noFill/>
          <a:effectLst>
            <a:outerShdw blurRad="50800" dist="38100" dir="5400000" algn="t" rotWithShape="0">
              <a:prstClr val="black">
                <a:alpha val="40000"/>
              </a:prstClr>
            </a:outerShdw>
          </a:effectLst>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mn-cs"/>
              </a:rPr>
              <a:t>Independent scalability</a:t>
            </a:r>
          </a:p>
        </p:txBody>
      </p:sp>
      <p:cxnSp>
        <p:nvCxnSpPr>
          <p:cNvPr id="5" name="Straight Connector 4">
            <a:extLst>
              <a:ext uri="{FF2B5EF4-FFF2-40B4-BE49-F238E27FC236}">
                <a16:creationId xmlns:a16="http://schemas.microsoft.com/office/drawing/2014/main" id="{5B99BF65-C062-4E57-A532-5E82B56F40CB}"/>
              </a:ext>
            </a:extLst>
          </p:cNvPr>
          <p:cNvCxnSpPr>
            <a:cxnSpLocks/>
          </p:cNvCxnSpPr>
          <p:nvPr/>
        </p:nvCxnSpPr>
        <p:spPr>
          <a:xfrm>
            <a:off x="6088096" y="3811008"/>
            <a:ext cx="0" cy="1747562"/>
          </a:xfrm>
          <a:prstGeom prst="line">
            <a:avLst/>
          </a:prstGeom>
          <a:ln w="12700">
            <a:prstDash val="dash"/>
            <a:headEnd type="none" w="lg" len="med"/>
            <a:tailEnd type="none" w="lg"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910A269-6FA7-2841-A18C-8244C0DF2FA3}"/>
              </a:ext>
            </a:extLst>
          </p:cNvPr>
          <p:cNvSpPr/>
          <p:nvPr/>
        </p:nvSpPr>
        <p:spPr bwMode="auto">
          <a:xfrm>
            <a:off x="6366564" y="3720987"/>
            <a:ext cx="3267300" cy="1837583"/>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53" name="Rectangle 52">
            <a:extLst>
              <a:ext uri="{FF2B5EF4-FFF2-40B4-BE49-F238E27FC236}">
                <a16:creationId xmlns:a16="http://schemas.microsoft.com/office/drawing/2014/main" id="{E90047F7-C6BE-CF4A-A4C3-BD15359D6364}"/>
              </a:ext>
            </a:extLst>
          </p:cNvPr>
          <p:cNvSpPr/>
          <p:nvPr/>
        </p:nvSpPr>
        <p:spPr bwMode="auto">
          <a:xfrm>
            <a:off x="2483050" y="3720987"/>
            <a:ext cx="3267300" cy="1837583"/>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54" name="Freeform 182">
            <a:extLst>
              <a:ext uri="{FF2B5EF4-FFF2-40B4-BE49-F238E27FC236}">
                <a16:creationId xmlns:a16="http://schemas.microsoft.com/office/drawing/2014/main" id="{C18962C4-EF73-BD4D-9F66-4890E8490AD8}"/>
              </a:ext>
            </a:extLst>
          </p:cNvPr>
          <p:cNvSpPr/>
          <p:nvPr/>
        </p:nvSpPr>
        <p:spPr bwMode="auto">
          <a:xfrm>
            <a:off x="3931878"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5" name="Freeform 182">
            <a:extLst>
              <a:ext uri="{FF2B5EF4-FFF2-40B4-BE49-F238E27FC236}">
                <a16:creationId xmlns:a16="http://schemas.microsoft.com/office/drawing/2014/main" id="{CCE2E5AE-4135-0842-99EA-0B3DE27099F4}"/>
              </a:ext>
            </a:extLst>
          </p:cNvPr>
          <p:cNvSpPr/>
          <p:nvPr/>
        </p:nvSpPr>
        <p:spPr bwMode="auto">
          <a:xfrm>
            <a:off x="7266880"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6" name="Freeform 182">
            <a:extLst>
              <a:ext uri="{FF2B5EF4-FFF2-40B4-BE49-F238E27FC236}">
                <a16:creationId xmlns:a16="http://schemas.microsoft.com/office/drawing/2014/main" id="{B6B10921-5C82-7748-8AE1-22B8F5DA2155}"/>
              </a:ext>
            </a:extLst>
          </p:cNvPr>
          <p:cNvSpPr/>
          <p:nvPr/>
        </p:nvSpPr>
        <p:spPr bwMode="auto">
          <a:xfrm>
            <a:off x="7661757"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7" name="Freeform 182">
            <a:extLst>
              <a:ext uri="{FF2B5EF4-FFF2-40B4-BE49-F238E27FC236}">
                <a16:creationId xmlns:a16="http://schemas.microsoft.com/office/drawing/2014/main" id="{0A9DF0F4-0841-F240-83E6-418286F46E57}"/>
              </a:ext>
            </a:extLst>
          </p:cNvPr>
          <p:cNvSpPr/>
          <p:nvPr/>
        </p:nvSpPr>
        <p:spPr bwMode="auto">
          <a:xfrm>
            <a:off x="8050005"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8" name="Freeform 182">
            <a:extLst>
              <a:ext uri="{FF2B5EF4-FFF2-40B4-BE49-F238E27FC236}">
                <a16:creationId xmlns:a16="http://schemas.microsoft.com/office/drawing/2014/main" id="{DEC76DF0-2AAA-9946-9129-E9AD35D26640}"/>
              </a:ext>
            </a:extLst>
          </p:cNvPr>
          <p:cNvSpPr/>
          <p:nvPr/>
        </p:nvSpPr>
        <p:spPr bwMode="auto">
          <a:xfrm>
            <a:off x="8438253"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59" name="Rectangle 58">
            <a:extLst>
              <a:ext uri="{FF2B5EF4-FFF2-40B4-BE49-F238E27FC236}">
                <a16:creationId xmlns:a16="http://schemas.microsoft.com/office/drawing/2014/main" id="{AFB3DB72-21DE-BA4B-AF1C-91C86C748513}"/>
              </a:ext>
            </a:extLst>
          </p:cNvPr>
          <p:cNvSpPr/>
          <p:nvPr/>
        </p:nvSpPr>
        <p:spPr bwMode="auto">
          <a:xfrm>
            <a:off x="2483050" y="1285700"/>
            <a:ext cx="3267294" cy="553998"/>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60" name="Rectangle 59">
            <a:extLst>
              <a:ext uri="{FF2B5EF4-FFF2-40B4-BE49-F238E27FC236}">
                <a16:creationId xmlns:a16="http://schemas.microsoft.com/office/drawing/2014/main" id="{B7ED2DDC-EFCC-EB4B-B352-0F2106131284}"/>
              </a:ext>
            </a:extLst>
          </p:cNvPr>
          <p:cNvSpPr/>
          <p:nvPr/>
        </p:nvSpPr>
        <p:spPr bwMode="auto">
          <a:xfrm>
            <a:off x="6366564" y="1285700"/>
            <a:ext cx="3267294" cy="553998"/>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61" name="Rectangle 60">
            <a:extLst>
              <a:ext uri="{FF2B5EF4-FFF2-40B4-BE49-F238E27FC236}">
                <a16:creationId xmlns:a16="http://schemas.microsoft.com/office/drawing/2014/main" id="{584D4AC3-502F-C041-98CE-8BAF1C8EFD67}"/>
              </a:ext>
            </a:extLst>
          </p:cNvPr>
          <p:cNvSpPr/>
          <p:nvPr/>
        </p:nvSpPr>
        <p:spPr bwMode="auto">
          <a:xfrm>
            <a:off x="2483050" y="2148277"/>
            <a:ext cx="3267294" cy="825691"/>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62" name="Rectangle 61">
            <a:extLst>
              <a:ext uri="{FF2B5EF4-FFF2-40B4-BE49-F238E27FC236}">
                <a16:creationId xmlns:a16="http://schemas.microsoft.com/office/drawing/2014/main" id="{7834BDFB-27E6-184D-BE74-67A055289AB4}"/>
              </a:ext>
            </a:extLst>
          </p:cNvPr>
          <p:cNvSpPr/>
          <p:nvPr/>
        </p:nvSpPr>
        <p:spPr bwMode="auto">
          <a:xfrm>
            <a:off x="6366564" y="2148277"/>
            <a:ext cx="3267294" cy="825691"/>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63" name="TextBox 62">
            <a:extLst>
              <a:ext uri="{FF2B5EF4-FFF2-40B4-BE49-F238E27FC236}">
                <a16:creationId xmlns:a16="http://schemas.microsoft.com/office/drawing/2014/main" id="{9C7C9ADD-F98D-3A41-ACD8-E29FBDFF4817}"/>
              </a:ext>
            </a:extLst>
          </p:cNvPr>
          <p:cNvSpPr txBox="1"/>
          <p:nvPr/>
        </p:nvSpPr>
        <p:spPr>
          <a:xfrm>
            <a:off x="2654399" y="4141938"/>
            <a:ext cx="2865747" cy="738664"/>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64" name="TextBox 63">
            <a:extLst>
              <a:ext uri="{FF2B5EF4-FFF2-40B4-BE49-F238E27FC236}">
                <a16:creationId xmlns:a16="http://schemas.microsoft.com/office/drawing/2014/main" id="{330F3D22-380B-534A-9BA8-CB5CCBDF453C}"/>
              </a:ext>
            </a:extLst>
          </p:cNvPr>
          <p:cNvSpPr txBox="1"/>
          <p:nvPr/>
        </p:nvSpPr>
        <p:spPr>
          <a:xfrm>
            <a:off x="6560449" y="4141938"/>
            <a:ext cx="2861693" cy="738664"/>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65" name="Straight Arrow Connector 64">
            <a:extLst>
              <a:ext uri="{FF2B5EF4-FFF2-40B4-BE49-F238E27FC236}">
                <a16:creationId xmlns:a16="http://schemas.microsoft.com/office/drawing/2014/main" id="{651706B4-314A-6D4F-887B-BF1FE09EEF1C}"/>
              </a:ext>
            </a:extLst>
          </p:cNvPr>
          <p:cNvCxnSpPr>
            <a:cxnSpLocks/>
            <a:stCxn id="59" idx="2"/>
            <a:endCxn id="61" idx="0"/>
          </p:cNvCxnSpPr>
          <p:nvPr/>
        </p:nvCxnSpPr>
        <p:spPr>
          <a:xfrm>
            <a:off x="4116697" y="1839698"/>
            <a:ext cx="0" cy="308579"/>
          </a:xfrm>
          <a:prstGeom prst="straightConnector1">
            <a:avLst/>
          </a:prstGeom>
          <a:ln w="12700">
            <a:solidFill>
              <a:schemeClr val="accent1"/>
            </a:solidFill>
            <a:headEnd type="none" w="lg" len="med"/>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84CD5E3-0DD0-6041-A316-045E323DB8BB}"/>
              </a:ext>
            </a:extLst>
          </p:cNvPr>
          <p:cNvCxnSpPr/>
          <p:nvPr/>
        </p:nvCxnSpPr>
        <p:spPr>
          <a:xfrm>
            <a:off x="7912517" y="1839698"/>
            <a:ext cx="0" cy="308579"/>
          </a:xfrm>
          <a:prstGeom prst="straightConnector1">
            <a:avLst/>
          </a:prstGeom>
          <a:ln w="12700">
            <a:solidFill>
              <a:schemeClr val="accent1"/>
            </a:solidFill>
            <a:headEnd type="none" w="lg" len="med"/>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9A7D4B58-9AF2-4DF2-BF3A-5DBD8BB41A06}"/>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A2DB05B0-3EA5-4034-89E9-2EF784F9598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53B37DEC-D5B9-44F8-BCD3-39172139B47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AF459B1F-64CB-4959-AAF8-91F59BFAC546}"/>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D086A9E-45FC-4D20-A4C9-A120FA5B71E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02F4B4EE-C6BC-4CB3-AF4A-B09B2888C5A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F4430D7B-4ECF-4FA7-A119-F4D38D0A4A78}"/>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EFD95593-8DB0-4FBE-AA40-A68656A39529}"/>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67" name="TextBox 66">
              <a:extLst>
                <a:ext uri="{FF2B5EF4-FFF2-40B4-BE49-F238E27FC236}">
                  <a16:creationId xmlns:a16="http://schemas.microsoft.com/office/drawing/2014/main" id="{0406D965-5554-47D9-A12A-18D810B63350}"/>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68" name="TextBox 67">
              <a:extLst>
                <a:ext uri="{FF2B5EF4-FFF2-40B4-BE49-F238E27FC236}">
                  <a16:creationId xmlns:a16="http://schemas.microsoft.com/office/drawing/2014/main" id="{070EE9BC-F466-411B-B3DD-9802995CBB5F}"/>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MI</a:t>
              </a:r>
            </a:p>
          </p:txBody>
        </p:sp>
        <p:sp>
          <p:nvSpPr>
            <p:cNvPr id="69" name="TextBox 68">
              <a:extLst>
                <a:ext uri="{FF2B5EF4-FFF2-40B4-BE49-F238E27FC236}">
                  <a16:creationId xmlns:a16="http://schemas.microsoft.com/office/drawing/2014/main" id="{9B8EF810-BE79-4E97-B047-E41B8EC895D3}"/>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70" name="TextBox 69">
              <a:extLst>
                <a:ext uri="{FF2B5EF4-FFF2-40B4-BE49-F238E27FC236}">
                  <a16:creationId xmlns:a16="http://schemas.microsoft.com/office/drawing/2014/main" id="{50413FA4-CBB0-4416-8952-6B337AFCA0D3}"/>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914237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Azure SQL Family</a:t>
            </a:r>
            <a:br>
              <a:rPr lang="en-US" sz="2800" dirty="0">
                <a:solidFill>
                  <a:schemeClr val="accent2"/>
                </a:solidFill>
              </a:rPr>
            </a:br>
            <a:r>
              <a:rPr lang="en-US" sz="2800" dirty="0"/>
              <a:t>Azure SQL Database</a:t>
            </a:r>
            <a:endParaRPr lang="en-US" sz="2800" dirty="0">
              <a:solidFill>
                <a:schemeClr val="accent1"/>
              </a:solidFill>
            </a:endParaRPr>
          </a:p>
        </p:txBody>
      </p:sp>
      <p:pic>
        <p:nvPicPr>
          <p:cNvPr id="2" name="Graphic 1">
            <a:extLst>
              <a:ext uri="{FF2B5EF4-FFF2-40B4-BE49-F238E27FC236}">
                <a16:creationId xmlns:a16="http://schemas.microsoft.com/office/drawing/2014/main" id="{4C33708F-7F97-48F0-AE0E-E7F487E09C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085" y="653701"/>
            <a:ext cx="701096" cy="697183"/>
          </a:xfrm>
          <a:prstGeom prst="rect">
            <a:avLst/>
          </a:prstGeom>
        </p:spPr>
      </p:pic>
    </p:spTree>
    <p:extLst>
      <p:ext uri="{BB962C8B-B14F-4D97-AF65-F5344CB8AC3E}">
        <p14:creationId xmlns:p14="http://schemas.microsoft.com/office/powerpoint/2010/main" val="294339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Azure differentiators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Industry highest availability SLA of 99.995%</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Industry only business continuity SLA with 5 second RPO and 30 second RTO</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Price-performance leader for mission-critical workloads while costing up to 86 percent less than AWS RDS (</a:t>
            </a:r>
            <a:r>
              <a:rPr kumimoji="0" lang="en-US" sz="1200" b="0" i="0" u="none" strike="noStrike" kern="1200" cap="none" spc="0" normalizeH="0" baseline="0" noProof="0" err="1">
                <a:ln>
                  <a:noFill/>
                </a:ln>
                <a:solidFill>
                  <a:srgbClr val="000000"/>
                </a:solidFill>
                <a:effectLst/>
                <a:uLnTx/>
                <a:uFillTx/>
                <a:latin typeface="Segoe UI"/>
                <a:ea typeface="+mn-ea"/>
                <a:cs typeface="+mn-cs"/>
              </a:rPr>
              <a:t>GigaOm</a:t>
            </a:r>
            <a:r>
              <a:rPr kumimoji="0" lang="en-US" sz="1200" b="0" i="0" u="none" strike="noStrike" kern="1200" cap="none" spc="0" normalizeH="0" baseline="0" noProof="0">
                <a:ln>
                  <a:noFill/>
                </a:ln>
                <a:solidFill>
                  <a:srgbClr val="000000"/>
                </a:solidFill>
                <a:effectLst/>
                <a:uLnTx/>
                <a:uFillTx/>
                <a:latin typeface="Segoe UI"/>
                <a:ea typeface="+mn-ea"/>
                <a:cs typeface="+mn-cs"/>
              </a:rPr>
              <a:t>)</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Key features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Single database or elastic pool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Hyperscale storage (100TB+)</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Serverless compute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Private link support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High availability 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a:t>Azure SQL Database 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15511" y="2076609"/>
            <a:ext cx="3170169"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build modern apps, potentially multi-tenanted,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212943" y="3536964"/>
            <a:ext cx="326160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sp>
        <p:nvSpPr>
          <p:cNvPr id="22" name="Rectangle 21">
            <a:extLst>
              <a:ext uri="{FF2B5EF4-FFF2-40B4-BE49-F238E27FC236}">
                <a16:creationId xmlns:a16="http://schemas.microsoft.com/office/drawing/2014/main" id="{E3A4D6B5-BE20-4E3A-86F2-67A9FD451A7E}"/>
              </a:ext>
            </a:extLst>
          </p:cNvPr>
          <p:cNvSpPr/>
          <p:nvPr/>
        </p:nvSpPr>
        <p:spPr>
          <a:xfrm>
            <a:off x="2949469" y="4841275"/>
            <a:ext cx="8654268"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AccuWeather uses Azure SQL Database to provide an automated, scalable weather prediction service </a:t>
            </a:r>
            <a:endParaRPr kumimoji="0" lang="en-US" sz="1400" b="0" i="0" u="none" strike="noStrike" kern="1200" cap="none" spc="0" normalizeH="0" baseline="0" noProof="0">
              <a:ln>
                <a:noFill/>
              </a:ln>
              <a:solidFill>
                <a:srgbClr val="0177D7"/>
              </a:solidFill>
              <a:effectLst/>
              <a:uLnTx/>
              <a:uFillTx/>
              <a:latin typeface="Segoe UI Semibold"/>
              <a:ea typeface="Segoe UI Semilight" charset="0"/>
              <a:cs typeface="Segoe UI Semilight" charset="0"/>
            </a:endParaRPr>
          </a:p>
        </p:txBody>
      </p:sp>
      <p:pic>
        <p:nvPicPr>
          <p:cNvPr id="17" name="Picture 16">
            <a:extLst>
              <a:ext uri="{FF2B5EF4-FFF2-40B4-BE49-F238E27FC236}">
                <a16:creationId xmlns:a16="http://schemas.microsoft.com/office/drawing/2014/main" id="{379D4587-75C9-0C47-A879-B629A71ECA2F}"/>
              </a:ext>
            </a:extLst>
          </p:cNvPr>
          <p:cNvPicPr>
            <a:picLocks noChangeAspect="1"/>
          </p:cNvPicPr>
          <p:nvPr/>
        </p:nvPicPr>
        <p:blipFill>
          <a:blip r:embed="rId3"/>
          <a:stretch>
            <a:fillRect/>
          </a:stretch>
        </p:blipFill>
        <p:spPr>
          <a:xfrm>
            <a:off x="566174" y="4959869"/>
            <a:ext cx="1873918" cy="285772"/>
          </a:xfrm>
          <a:prstGeom prst="rect">
            <a:avLst/>
          </a:prstGeom>
        </p:spPr>
      </p:pic>
      <p:grpSp>
        <p:nvGrpSpPr>
          <p:cNvPr id="31" name="Group 30">
            <a:extLst>
              <a:ext uri="{FF2B5EF4-FFF2-40B4-BE49-F238E27FC236}">
                <a16:creationId xmlns:a16="http://schemas.microsoft.com/office/drawing/2014/main" id="{A9509E6D-9ACE-3C46-B034-A4AB6B4F281C}"/>
              </a:ext>
            </a:extLst>
          </p:cNvPr>
          <p:cNvGrpSpPr/>
          <p:nvPr/>
        </p:nvGrpSpPr>
        <p:grpSpPr>
          <a:xfrm>
            <a:off x="587292" y="2113671"/>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87292" y="354802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7F230382-CEA8-A040-838E-351623684811}"/>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E33044-DF67-E54F-84C7-F3D39A015578}"/>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FF647C-01E5-0E45-88BD-F712C33E5439}"/>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5757A"/>
                </a:solidFill>
                <a:effectLst/>
                <a:uLnTx/>
                <a:uFillTx/>
                <a:latin typeface="Segoe UI"/>
                <a:ea typeface="+mn-ea"/>
                <a:cs typeface="+mn-cs"/>
              </a:rPr>
              <a:t>1. </a:t>
            </a:r>
            <a:r>
              <a:rPr kumimoji="0" lang="en-US" sz="700" b="0" i="0" u="none" strike="noStrike" kern="1200" cap="none" spc="0" normalizeH="0" baseline="0" noProof="0">
                <a:ln>
                  <a:noFill/>
                </a:ln>
                <a:solidFill>
                  <a:srgbClr val="75757A"/>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rgbClr val="75757A"/>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6384" y="485026"/>
            <a:ext cx="701096" cy="697183"/>
          </a:xfrm>
          <a:prstGeom prst="rect">
            <a:avLst/>
          </a:prstGeom>
        </p:spPr>
      </p:pic>
      <p:grpSp>
        <p:nvGrpSpPr>
          <p:cNvPr id="48" name="Group 47">
            <a:extLst>
              <a:ext uri="{FF2B5EF4-FFF2-40B4-BE49-F238E27FC236}">
                <a16:creationId xmlns:a16="http://schemas.microsoft.com/office/drawing/2014/main" id="{FB2CCD63-EF40-CD46-9F64-620E0D18E3C7}"/>
              </a:ext>
            </a:extLst>
          </p:cNvPr>
          <p:cNvGrpSpPr/>
          <p:nvPr/>
        </p:nvGrpSpPr>
        <p:grpSpPr>
          <a:xfrm>
            <a:off x="0" y="6215635"/>
            <a:ext cx="11444140" cy="324677"/>
            <a:chOff x="0" y="6058468"/>
            <a:chExt cx="11444140" cy="324677"/>
          </a:xfrm>
        </p:grpSpPr>
        <p:cxnSp>
          <p:nvCxnSpPr>
            <p:cNvPr id="60" name="Straight Arrow Connector 59">
              <a:extLst>
                <a:ext uri="{FF2B5EF4-FFF2-40B4-BE49-F238E27FC236}">
                  <a16:creationId xmlns:a16="http://schemas.microsoft.com/office/drawing/2014/main" id="{B419B289-F427-A24E-A34D-3033A2555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E7DC919-7B67-F644-AED5-9F7A7162F5B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6B5CC696-154C-D744-B359-F082A2294CA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8305A3CF-2BF7-744B-BB3A-25AF9B5D069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1E47C483-3F48-F94D-8BB3-EB9C33FDC52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F9F0000B-826E-6945-8B4F-C8FDEA5ABE9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C51819B8-0390-B340-A93B-F34A1DFA7265}"/>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67" name="TextBox 66">
              <a:extLst>
                <a:ext uri="{FF2B5EF4-FFF2-40B4-BE49-F238E27FC236}">
                  <a16:creationId xmlns:a16="http://schemas.microsoft.com/office/drawing/2014/main" id="{D0859C81-3AE9-614F-B231-88CB0B87497D}"/>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68" name="TextBox 67">
              <a:extLst>
                <a:ext uri="{FF2B5EF4-FFF2-40B4-BE49-F238E27FC236}">
                  <a16:creationId xmlns:a16="http://schemas.microsoft.com/office/drawing/2014/main" id="{2825AA1F-2471-6F40-8B47-48C8948F900D}"/>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69" name="TextBox 68">
              <a:extLst>
                <a:ext uri="{FF2B5EF4-FFF2-40B4-BE49-F238E27FC236}">
                  <a16:creationId xmlns:a16="http://schemas.microsoft.com/office/drawing/2014/main" id="{FCC4B115-3F3F-204A-A2B8-96CE99F6E202}"/>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Database</a:t>
              </a:r>
            </a:p>
          </p:txBody>
        </p:sp>
        <p:sp>
          <p:nvSpPr>
            <p:cNvPr id="70" name="TextBox 69">
              <a:extLst>
                <a:ext uri="{FF2B5EF4-FFF2-40B4-BE49-F238E27FC236}">
                  <a16:creationId xmlns:a16="http://schemas.microsoft.com/office/drawing/2014/main" id="{E248EEB8-5371-3C4E-A8D1-0CEF407A110F}"/>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16080566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 Azure SQL Database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a:t>
            </a:r>
            <a:r>
              <a:rPr kumimoji="0" lang="en-US" sz="1400" b="0" i="0" u="none" strike="noStrike" kern="1200" cap="none" spc="0" normalizeH="0" noProof="0" dirty="0">
                <a:ln>
                  <a:noFill/>
                </a:ln>
                <a:solidFill>
                  <a:prstClr val="black"/>
                </a:solidFill>
                <a:effectLst/>
                <a:uLnTx/>
                <a:uFillTx/>
                <a:latin typeface="Segoe UI"/>
                <a:ea typeface="+mn-ea"/>
                <a:cs typeface="+mn-cs"/>
              </a:rPr>
              <a:t> </a:t>
            </a:r>
            <a:r>
              <a:rPr kumimoji="0" lang="en-US" sz="1400" b="0" i="0" u="none" strike="noStrike" kern="1200" cap="none" spc="0" normalizeH="0" baseline="0" noProof="0" dirty="0">
                <a:ln>
                  <a:noFill/>
                </a:ln>
                <a:solidFill>
                  <a:prstClr val="black"/>
                </a:solidFill>
                <a:effectLst/>
                <a:uLnTx/>
                <a:uFillTx/>
                <a:latin typeface="Segoe UI"/>
                <a:ea typeface="+mn-ea"/>
                <a:cs typeface="+mn-cs"/>
              </a:rPr>
              <a:t>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Serverless Option*</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2400850" cy="184666"/>
          </a:xfrm>
          <a:prstGeom prst="rect">
            <a:avLst/>
          </a:prstGeom>
          <a:noFill/>
          <a:effectLst>
            <a:outerShdw blurRad="50800" dist="38100" dir="5400000" algn="t" rotWithShape="0">
              <a:prstClr val="black">
                <a:alpha val="40000"/>
              </a:prstClr>
            </a:outerShdw>
          </a:effectLst>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*Not currently in managed instance</a:t>
            </a:r>
          </a:p>
        </p:txBody>
      </p:sp>
      <p:grpSp>
        <p:nvGrpSpPr>
          <p:cNvPr id="61" name="Group 60">
            <a:extLst>
              <a:ext uri="{FF2B5EF4-FFF2-40B4-BE49-F238E27FC236}">
                <a16:creationId xmlns:a16="http://schemas.microsoft.com/office/drawing/2014/main" id="{50C463F3-F5D9-4DCD-B062-DF34AED7C279}"/>
              </a:ext>
            </a:extLst>
          </p:cNvPr>
          <p:cNvGrpSpPr/>
          <p:nvPr/>
        </p:nvGrpSpPr>
        <p:grpSpPr>
          <a:xfrm>
            <a:off x="0" y="6215635"/>
            <a:ext cx="11444140" cy="324677"/>
            <a:chOff x="0" y="6058468"/>
            <a:chExt cx="11444140" cy="324677"/>
          </a:xfrm>
        </p:grpSpPr>
        <p:cxnSp>
          <p:nvCxnSpPr>
            <p:cNvPr id="62" name="Straight Arrow Connector 61">
              <a:extLst>
                <a:ext uri="{FF2B5EF4-FFF2-40B4-BE49-F238E27FC236}">
                  <a16:creationId xmlns:a16="http://schemas.microsoft.com/office/drawing/2014/main" id="{ACC2A867-74AE-45ED-BBC0-FB3D33CED11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F199A53E-0AEC-4B0B-83A9-CD49915B4B8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1E055EB-0C19-4B33-A112-941B76E5C7B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71BDF8F7-C199-4664-8BD4-3CFFF58A5623}"/>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25EA30C0-2078-4A23-B3C0-A982848AAE9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E7F84E56-9BE8-40CD-9BE1-C5872BB4721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2A5806A0-1A51-4364-B19F-8F44BE9879D1}"/>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69" name="TextBox 68">
              <a:extLst>
                <a:ext uri="{FF2B5EF4-FFF2-40B4-BE49-F238E27FC236}">
                  <a16:creationId xmlns:a16="http://schemas.microsoft.com/office/drawing/2014/main" id="{C9157E83-2EE2-413D-BD3A-866CF0394E0A}"/>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70" name="TextBox 69">
              <a:extLst>
                <a:ext uri="{FF2B5EF4-FFF2-40B4-BE49-F238E27FC236}">
                  <a16:creationId xmlns:a16="http://schemas.microsoft.com/office/drawing/2014/main" id="{CD9F4FB0-112B-4CF6-8B05-BBACFD8A281A}"/>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71" name="TextBox 70">
              <a:extLst>
                <a:ext uri="{FF2B5EF4-FFF2-40B4-BE49-F238E27FC236}">
                  <a16:creationId xmlns:a16="http://schemas.microsoft.com/office/drawing/2014/main" id="{D8FC7E3C-BD98-45A8-8595-5446818568BA}"/>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Database</a:t>
              </a:r>
            </a:p>
          </p:txBody>
        </p:sp>
        <p:sp>
          <p:nvSpPr>
            <p:cNvPr id="83" name="TextBox 82">
              <a:extLst>
                <a:ext uri="{FF2B5EF4-FFF2-40B4-BE49-F238E27FC236}">
                  <a16:creationId xmlns:a16="http://schemas.microsoft.com/office/drawing/2014/main" id="{9371977F-C671-41B4-972A-3A41B7CEB4E9}"/>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53750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dirty="0">
                <a:ln w="3175">
                  <a:noFill/>
                </a:ln>
                <a:solidFill>
                  <a:srgbClr val="000000"/>
                </a:solidFill>
                <a:effectLst/>
                <a:uLnTx/>
                <a:uFillTx/>
                <a:latin typeface="Segoe UI Semibold"/>
                <a:ea typeface="+mn-ea"/>
                <a:cs typeface="Segoe UI" pitchFamily="34" charset="0"/>
              </a:rPr>
              <a:t>Configuration Options- Azure SQL Database</a:t>
            </a:r>
          </a:p>
        </p:txBody>
      </p:sp>
      <p:grpSp>
        <p:nvGrpSpPr>
          <p:cNvPr id="91" name="Group 90">
            <a:extLst>
              <a:ext uri="{FF2B5EF4-FFF2-40B4-BE49-F238E27FC236}">
                <a16:creationId xmlns:a16="http://schemas.microsoft.com/office/drawing/2014/main" id="{DEBFFC1C-3771-4B47-83BC-AA785E5EDF7E}"/>
              </a:ext>
            </a:extLst>
          </p:cNvPr>
          <p:cNvGrpSpPr/>
          <p:nvPr/>
        </p:nvGrpSpPr>
        <p:grpSpPr>
          <a:xfrm>
            <a:off x="0" y="6215635"/>
            <a:ext cx="11444140" cy="324677"/>
            <a:chOff x="0" y="6058468"/>
            <a:chExt cx="11444140" cy="324677"/>
          </a:xfrm>
        </p:grpSpPr>
        <p:cxnSp>
          <p:nvCxnSpPr>
            <p:cNvPr id="92" name="Straight Arrow Connector 91">
              <a:extLst>
                <a:ext uri="{FF2B5EF4-FFF2-40B4-BE49-F238E27FC236}">
                  <a16:creationId xmlns:a16="http://schemas.microsoft.com/office/drawing/2014/main" id="{ABCE8B38-1BA0-4073-A294-D52033CB575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836D2D89-8C8D-4A19-B1E3-FADCC77D3CE8}"/>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A028BD47-67DE-43F4-A11E-F69A785615E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580A8F08-E06C-416E-9EB8-FA97BB6E4D29}"/>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72B1A336-3382-40BF-9FA2-D75DA9AF6CC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C6C12320-6F76-4805-A80C-0029F19D7B7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TextBox 97">
              <a:extLst>
                <a:ext uri="{FF2B5EF4-FFF2-40B4-BE49-F238E27FC236}">
                  <a16:creationId xmlns:a16="http://schemas.microsoft.com/office/drawing/2014/main" id="{898908ED-3748-46D4-9F8C-7017BDEA4227}"/>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99" name="TextBox 98">
              <a:extLst>
                <a:ext uri="{FF2B5EF4-FFF2-40B4-BE49-F238E27FC236}">
                  <a16:creationId xmlns:a16="http://schemas.microsoft.com/office/drawing/2014/main" id="{9D7B93CD-5D42-4B46-A5D8-C93153756387}"/>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100" name="TextBox 99">
              <a:extLst>
                <a:ext uri="{FF2B5EF4-FFF2-40B4-BE49-F238E27FC236}">
                  <a16:creationId xmlns:a16="http://schemas.microsoft.com/office/drawing/2014/main" id="{6BDF3B08-ADA4-415A-B2C7-ECCFB4BB94C6}"/>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101" name="TextBox 100">
              <a:extLst>
                <a:ext uri="{FF2B5EF4-FFF2-40B4-BE49-F238E27FC236}">
                  <a16:creationId xmlns:a16="http://schemas.microsoft.com/office/drawing/2014/main" id="{B8049E53-59CA-4752-B92E-BD351AD6DAB8}"/>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Database</a:t>
              </a:r>
            </a:p>
          </p:txBody>
        </p:sp>
        <p:sp>
          <p:nvSpPr>
            <p:cNvPr id="102" name="TextBox 101">
              <a:extLst>
                <a:ext uri="{FF2B5EF4-FFF2-40B4-BE49-F238E27FC236}">
                  <a16:creationId xmlns:a16="http://schemas.microsoft.com/office/drawing/2014/main" id="{DEB9B522-4C44-45FF-BF50-5069AFE4A1FA}"/>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grpSp>
        <p:nvGrpSpPr>
          <p:cNvPr id="10" name="Group 9">
            <a:extLst>
              <a:ext uri="{FF2B5EF4-FFF2-40B4-BE49-F238E27FC236}">
                <a16:creationId xmlns:a16="http://schemas.microsoft.com/office/drawing/2014/main" id="{827E04B7-5736-40B1-9B97-3DC95141B104}"/>
              </a:ext>
            </a:extLst>
          </p:cNvPr>
          <p:cNvGrpSpPr/>
          <p:nvPr/>
        </p:nvGrpSpPr>
        <p:grpSpPr>
          <a:xfrm>
            <a:off x="1064438" y="1168222"/>
            <a:ext cx="10129381" cy="4840285"/>
            <a:chOff x="864946" y="1147270"/>
            <a:chExt cx="10462108" cy="4972267"/>
          </a:xfrm>
        </p:grpSpPr>
        <p:pic>
          <p:nvPicPr>
            <p:cNvPr id="7" name="Picture 6">
              <a:extLst>
                <a:ext uri="{FF2B5EF4-FFF2-40B4-BE49-F238E27FC236}">
                  <a16:creationId xmlns:a16="http://schemas.microsoft.com/office/drawing/2014/main" id="{1F35ACD1-8069-4BA7-89CC-AF249CCD7B42}"/>
                </a:ext>
              </a:extLst>
            </p:cNvPr>
            <p:cNvPicPr>
              <a:picLocks noChangeAspect="1"/>
            </p:cNvPicPr>
            <p:nvPr/>
          </p:nvPicPr>
          <p:blipFill>
            <a:blip r:embed="rId3"/>
            <a:stretch>
              <a:fillRect/>
            </a:stretch>
          </p:blipFill>
          <p:spPr>
            <a:xfrm>
              <a:off x="864946" y="1147270"/>
              <a:ext cx="10462108" cy="4836195"/>
            </a:xfrm>
            <a:prstGeom prst="rect">
              <a:avLst/>
            </a:prstGeom>
          </p:spPr>
        </p:pic>
        <p:sp>
          <p:nvSpPr>
            <p:cNvPr id="9" name="Rectangle 8">
              <a:extLst>
                <a:ext uri="{FF2B5EF4-FFF2-40B4-BE49-F238E27FC236}">
                  <a16:creationId xmlns:a16="http://schemas.microsoft.com/office/drawing/2014/main" id="{9F50ABDB-F50B-48C6-B3AB-1D8799BF1AE0}"/>
                </a:ext>
              </a:extLst>
            </p:cNvPr>
            <p:cNvSpPr/>
            <p:nvPr/>
          </p:nvSpPr>
          <p:spPr bwMode="auto">
            <a:xfrm>
              <a:off x="864946" y="5638800"/>
              <a:ext cx="435534" cy="4807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7708815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40BDB0-9198-4D64-A15B-157817C0240F}"/>
              </a:ext>
            </a:extLst>
          </p:cNvPr>
          <p:cNvSpPr txBox="1"/>
          <p:nvPr/>
        </p:nvSpPr>
        <p:spPr>
          <a:xfrm>
            <a:off x="7059307" y="2351785"/>
            <a:ext cx="4553857" cy="260071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563C1"/>
                </a:solidFill>
                <a:effectLst/>
                <a:uLnTx/>
                <a:uFillTx/>
                <a:latin typeface="Segoe UI"/>
                <a:ea typeface="+mn-ea"/>
                <a:cs typeface="+mn-cs"/>
              </a:rPr>
              <a:t>Azure SQL 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563C1"/>
                </a:solidFill>
                <a:effectLst/>
                <a:uLnTx/>
                <a:uFillTx/>
                <a:latin typeface="Segoe UI"/>
                <a:ea typeface="+mn-ea"/>
                <a:cs typeface="+mn-cs"/>
              </a:rPr>
              <a:t>SQL Server on Azure VMs</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563C1"/>
                </a:solidFill>
                <a:effectLst/>
                <a:uLnTx/>
                <a:uFillTx/>
                <a:latin typeface="Segoe UI"/>
                <a:ea typeface="+mn-ea"/>
                <a:cs typeface="+mn-cs"/>
              </a:rPr>
              <a:t>Azure SQL Managed Instance</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563C1"/>
                </a:solidFill>
                <a:effectLst/>
                <a:uLnTx/>
                <a:uFillTx/>
                <a:latin typeface="Segoe UI"/>
                <a:ea typeface="+mn-ea"/>
                <a:cs typeface="+mn-cs"/>
              </a:rPr>
              <a:t>Azure SQL Database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400" dirty="0">
                <a:solidFill>
                  <a:srgbClr val="0563C1"/>
                </a:solidFill>
                <a:latin typeface="Segoe UI"/>
              </a:rPr>
              <a:t>Serverless and Elastic Pools</a:t>
            </a:r>
            <a:endParaRPr kumimoji="0" lang="en-US" sz="2400" b="0" i="0" u="none" strike="noStrike" kern="1200" cap="none" spc="0" normalizeH="0" baseline="0" noProof="0" dirty="0">
              <a:ln>
                <a:noFill/>
              </a:ln>
              <a:solidFill>
                <a:srgbClr val="0563C1"/>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563C1"/>
                </a:solidFill>
                <a:effectLst/>
                <a:uLnTx/>
                <a:uFillTx/>
                <a:latin typeface="Segoe UI"/>
                <a:ea typeface="+mn-ea"/>
                <a:cs typeface="+mn-cs"/>
              </a:rPr>
              <a:t>Comparison and summary </a:t>
            </a:r>
          </a:p>
        </p:txBody>
      </p:sp>
      <p:pic>
        <p:nvPicPr>
          <p:cNvPr id="6" name="Picture 2" descr="See the source image">
            <a:extLst>
              <a:ext uri="{FF2B5EF4-FFF2-40B4-BE49-F238E27FC236}">
                <a16:creationId xmlns:a16="http://schemas.microsoft.com/office/drawing/2014/main" id="{B2C4E802-A4D8-4EE0-8765-43B02153B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836" y="2183700"/>
            <a:ext cx="6104289" cy="3231682"/>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3BF740DF-F02B-4F75-B4EB-31DBC9CCED82}"/>
              </a:ext>
            </a:extLst>
          </p:cNvPr>
          <p:cNvSpPr>
            <a:spLocks noGrp="1"/>
          </p:cNvSpPr>
          <p:nvPr>
            <p:ph type="title"/>
          </p:nvPr>
        </p:nvSpPr>
        <p:spPr>
          <a:xfrm>
            <a:off x="578836" y="531454"/>
            <a:ext cx="11018520" cy="498598"/>
          </a:xfrm>
        </p:spPr>
        <p:txBody>
          <a:bodyPr/>
          <a:lstStyle/>
          <a:p>
            <a:r>
              <a:rPr lang="en-US" dirty="0">
                <a:solidFill>
                  <a:schemeClr val="bg1"/>
                </a:solidFill>
              </a:rPr>
              <a:t>Today’s Agenda</a:t>
            </a:r>
            <a:endParaRPr lang="en-US" dirty="0">
              <a:gradFill flip="none" rotWithShape="1">
                <a:gsLst>
                  <a:gs pos="62564">
                    <a:schemeClr val="tx1"/>
                  </a:gs>
                  <a:gs pos="55000">
                    <a:schemeClr val="tx1"/>
                  </a:gs>
                </a:gsLst>
                <a:lin ang="5400000" scaled="0"/>
                <a:tileRect/>
              </a:gradFill>
            </a:endParaRPr>
          </a:p>
        </p:txBody>
      </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dirty="0" err="1">
                <a:ln w="3175">
                  <a:noFill/>
                </a:ln>
                <a:solidFill>
                  <a:srgbClr val="000000"/>
                </a:solidFill>
                <a:effectLst/>
                <a:uLnTx/>
                <a:uFillTx/>
                <a:latin typeface="Segoe UI Semibold"/>
                <a:ea typeface="+mn-ea"/>
                <a:cs typeface="Segoe UI" pitchFamily="34" charset="0"/>
              </a:rPr>
              <a:t>vCore</a:t>
            </a:r>
            <a:r>
              <a:rPr kumimoji="0" lang="en-US" sz="3600" b="0" i="0" u="none" strike="noStrike" kern="1200" cap="none" spc="-51" normalizeH="0" baseline="0" noProof="0" dirty="0">
                <a:ln w="3175">
                  <a:noFill/>
                </a:ln>
                <a:solidFill>
                  <a:srgbClr val="000000"/>
                </a:solidFill>
                <a:effectLst/>
                <a:uLnTx/>
                <a:uFillTx/>
                <a:latin typeface="Segoe UI Semibold"/>
                <a:ea typeface="+mn-ea"/>
                <a:cs typeface="Segoe UI" pitchFamily="34" charset="0"/>
              </a:rPr>
              <a:t> Purchasing Model</a:t>
            </a:r>
          </a:p>
        </p:txBody>
      </p:sp>
      <p:grpSp>
        <p:nvGrpSpPr>
          <p:cNvPr id="77" name="Group 76">
            <a:extLst>
              <a:ext uri="{FF2B5EF4-FFF2-40B4-BE49-F238E27FC236}">
                <a16:creationId xmlns:a16="http://schemas.microsoft.com/office/drawing/2014/main" id="{AA80E325-8B85-45C2-A9DD-FD0E30C24175}"/>
              </a:ext>
            </a:extLst>
          </p:cNvPr>
          <p:cNvGrpSpPr/>
          <p:nvPr/>
        </p:nvGrpSpPr>
        <p:grpSpPr>
          <a:xfrm>
            <a:off x="0" y="6215635"/>
            <a:ext cx="11444140" cy="324677"/>
            <a:chOff x="0" y="6058468"/>
            <a:chExt cx="11444140" cy="324677"/>
          </a:xfrm>
        </p:grpSpPr>
        <p:cxnSp>
          <p:nvCxnSpPr>
            <p:cNvPr id="80" name="Straight Arrow Connector 79">
              <a:extLst>
                <a:ext uri="{FF2B5EF4-FFF2-40B4-BE49-F238E27FC236}">
                  <a16:creationId xmlns:a16="http://schemas.microsoft.com/office/drawing/2014/main" id="{3AA85120-98AE-46CE-A87B-2D63502EA7E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F6ED506C-82D8-48F3-8C0D-B599C34996F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6F562372-69BC-4712-B96A-0129DF151C6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17653A29-4063-4F7F-8995-9B17A09C84C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918EFF4F-5B00-44F1-B14E-0917F0933241}"/>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Oval 84">
              <a:extLst>
                <a:ext uri="{FF2B5EF4-FFF2-40B4-BE49-F238E27FC236}">
                  <a16:creationId xmlns:a16="http://schemas.microsoft.com/office/drawing/2014/main" id="{71BEADDC-5A2C-4650-BFAA-A6CB30CA7A1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8B242079-CF22-42E6-9BAD-A0214FECCDDE}"/>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87" name="TextBox 86">
              <a:extLst>
                <a:ext uri="{FF2B5EF4-FFF2-40B4-BE49-F238E27FC236}">
                  <a16:creationId xmlns:a16="http://schemas.microsoft.com/office/drawing/2014/main" id="{D00C197E-BF5D-497D-AE3C-6D8A3D6C31EF}"/>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88" name="TextBox 87">
              <a:extLst>
                <a:ext uri="{FF2B5EF4-FFF2-40B4-BE49-F238E27FC236}">
                  <a16:creationId xmlns:a16="http://schemas.microsoft.com/office/drawing/2014/main" id="{9CDD9E02-7F5D-43B0-9725-CAE63642364D}"/>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89" name="TextBox 88">
              <a:extLst>
                <a:ext uri="{FF2B5EF4-FFF2-40B4-BE49-F238E27FC236}">
                  <a16:creationId xmlns:a16="http://schemas.microsoft.com/office/drawing/2014/main" id="{FD36C35E-95D3-42A7-8D55-4D1BE1E053AD}"/>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90" name="TextBox 89">
              <a:extLst>
                <a:ext uri="{FF2B5EF4-FFF2-40B4-BE49-F238E27FC236}">
                  <a16:creationId xmlns:a16="http://schemas.microsoft.com/office/drawing/2014/main" id="{F78A8AE7-0015-45C7-B6DD-68E766F8E72C}"/>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pic>
        <p:nvPicPr>
          <p:cNvPr id="7" name="Picture 6">
            <a:extLst>
              <a:ext uri="{FF2B5EF4-FFF2-40B4-BE49-F238E27FC236}">
                <a16:creationId xmlns:a16="http://schemas.microsoft.com/office/drawing/2014/main" id="{C7803372-2169-4B02-80BE-241726FFD7E3}"/>
              </a:ext>
            </a:extLst>
          </p:cNvPr>
          <p:cNvPicPr>
            <a:picLocks noChangeAspect="1"/>
          </p:cNvPicPr>
          <p:nvPr/>
        </p:nvPicPr>
        <p:blipFill>
          <a:blip r:embed="rId3"/>
          <a:stretch>
            <a:fillRect/>
          </a:stretch>
        </p:blipFill>
        <p:spPr>
          <a:xfrm>
            <a:off x="1771275" y="2339245"/>
            <a:ext cx="8649450" cy="21795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451948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0078D4"/>
                </a:solidFill>
                <a:effectLst/>
                <a:uLnTx/>
                <a:uFillTx/>
                <a:latin typeface="Segoe UI Semibold"/>
                <a:ea typeface="+mn-ea"/>
                <a:cs typeface="+mn-cs"/>
              </a:rPr>
              <a:t>vCore</a:t>
            </a:r>
            <a:r>
              <a:rPr kumimoji="0" lang="en-US" sz="2000" b="0" i="0" u="none" strike="noStrike" kern="1200" cap="none" spc="0" normalizeH="0" baseline="0" noProof="0">
                <a:ln>
                  <a:noFill/>
                </a:ln>
                <a:solidFill>
                  <a:srgbClr val="0078D4"/>
                </a:solidFill>
                <a:effectLst/>
                <a:uLnTx/>
                <a:uFillTx/>
                <a:latin typeface="Segoe UI Semibold"/>
                <a:ea typeface="+mn-ea"/>
                <a:cs typeface="+mn-cs"/>
              </a:rPr>
              <a:t>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DTU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mn-cs"/>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This model allows you to independently choose compute and storage resources. It also allows you to use Azure Hybrid Benefit for SQL Server 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dirty="0">
                <a:ln w="3175">
                  <a:noFill/>
                </a:ln>
                <a:solidFill>
                  <a:srgbClr val="000000"/>
                </a:solidFill>
                <a:effectLst/>
                <a:uLnTx/>
                <a:uFillTx/>
                <a:latin typeface="Segoe UI Semibold"/>
                <a:ea typeface="+mn-ea"/>
                <a:cs typeface="Segoe UI" pitchFamily="34" charset="0"/>
              </a:rPr>
              <a:t>Purchasing models - Azure SQL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1246495"/>
          </a:xfrm>
          <a:prstGeom prst="rect">
            <a:avLst/>
          </a:prstGeom>
        </p:spPr>
        <p:txBody>
          <a:bodyPr wrap="square" anchor="t">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Pre-packaged, bundled unit that represents the database power </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Designed for predictable performance, but somewhat inflexible and limited in options</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ZA" sz="1200" b="0" i="0" u="none" strike="noStrike" kern="1200" cap="none" spc="0" normalizeH="0" baseline="0" noProof="0" dirty="0">
                <a:ln>
                  <a:noFill/>
                </a:ln>
                <a:solidFill>
                  <a:srgbClr val="000000"/>
                </a:solidFill>
                <a:effectLst/>
                <a:uLnTx/>
                <a:uFillTx/>
                <a:latin typeface="Segoe UI"/>
                <a:ea typeface="+mn-ea"/>
                <a:cs typeface="+mn-cs"/>
              </a:rPr>
              <a:t>D</a:t>
            </a:r>
            <a:r>
              <a:rPr kumimoji="0" lang="en-US" sz="1200" b="0" i="0" u="none" strike="noStrike" kern="1200" cap="none" spc="0" normalizeH="0" baseline="0" noProof="0" dirty="0">
                <a:ln>
                  <a:noFill/>
                </a:ln>
                <a:solidFill>
                  <a:srgbClr val="000000"/>
                </a:solidFill>
                <a:effectLst/>
                <a:uLnTx/>
                <a:uFillTx/>
                <a:latin typeface="Segoe UI"/>
                <a:ea typeface="+mn-ea"/>
                <a:cs typeface="+mn-cs"/>
              </a:rPr>
              <a:t>TU sizing offers simplicity of choice</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dirty="0">
                <a:solidFill>
                  <a:srgbClr val="000000"/>
                </a:solidFill>
                <a:latin typeface="Segoe UI"/>
              </a:rPr>
              <a:t>Not </a:t>
            </a:r>
            <a:r>
              <a:rPr kumimoji="0" lang="en-US" sz="1200" b="0" i="0" u="none" strike="noStrike" kern="1200" cap="none" spc="0" normalizeH="0" baseline="0" noProof="0" dirty="0">
                <a:ln>
                  <a:noFill/>
                </a:ln>
                <a:solidFill>
                  <a:srgbClr val="000000"/>
                </a:solidFill>
                <a:effectLst/>
                <a:uLnTx/>
                <a:uFillTx/>
                <a:latin typeface="Segoe UI"/>
                <a:ea typeface="+mn-ea"/>
                <a:cs typeface="+mn-cs"/>
              </a:rPr>
              <a:t> </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Microsoft’s recommendation</a:t>
            </a:r>
          </a:p>
        </p:txBody>
      </p:sp>
      <p:grpSp>
        <p:nvGrpSpPr>
          <p:cNvPr id="64" name="Group 63">
            <a:extLst>
              <a:ext uri="{FF2B5EF4-FFF2-40B4-BE49-F238E27FC236}">
                <a16:creationId xmlns:a16="http://schemas.microsoft.com/office/drawing/2014/main" id="{8CE0E53D-FD09-456B-92B2-B9CF018931EF}"/>
              </a:ext>
            </a:extLst>
          </p:cNvPr>
          <p:cNvGrpSpPr/>
          <p:nvPr/>
        </p:nvGrpSpPr>
        <p:grpSpPr>
          <a:xfrm>
            <a:off x="0" y="6215635"/>
            <a:ext cx="11444140" cy="324677"/>
            <a:chOff x="0" y="6058468"/>
            <a:chExt cx="11444140" cy="324677"/>
          </a:xfrm>
        </p:grpSpPr>
        <p:cxnSp>
          <p:nvCxnSpPr>
            <p:cNvPr id="91" name="Straight Arrow Connector 90">
              <a:extLst>
                <a:ext uri="{FF2B5EF4-FFF2-40B4-BE49-F238E27FC236}">
                  <a16:creationId xmlns:a16="http://schemas.microsoft.com/office/drawing/2014/main" id="{E0A5EC6A-B5CF-4738-A6E1-AEEBA433765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5EAAF64B-8FD8-4DCE-8AD0-73538762163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99B9D013-0626-4815-AD8E-DF478FC5696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D2D5F4CD-907B-4F36-B6CD-6732A9A7E427}"/>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5C47A8D2-285B-4AD3-92B3-04AB02B49EA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8A364B7F-1418-49ED-ACAA-8FE8F8E83DD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3E8A5781-5C09-498B-832C-CF8540430037}"/>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98" name="TextBox 97">
              <a:extLst>
                <a:ext uri="{FF2B5EF4-FFF2-40B4-BE49-F238E27FC236}">
                  <a16:creationId xmlns:a16="http://schemas.microsoft.com/office/drawing/2014/main" id="{8BA404B1-A57D-4EC6-A547-25F915AD28BF}"/>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99" name="TextBox 98">
              <a:extLst>
                <a:ext uri="{FF2B5EF4-FFF2-40B4-BE49-F238E27FC236}">
                  <a16:creationId xmlns:a16="http://schemas.microsoft.com/office/drawing/2014/main" id="{E32AF2B3-02B1-48A2-98D6-1449BF315A79}"/>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100" name="TextBox 99">
              <a:extLst>
                <a:ext uri="{FF2B5EF4-FFF2-40B4-BE49-F238E27FC236}">
                  <a16:creationId xmlns:a16="http://schemas.microsoft.com/office/drawing/2014/main" id="{D11776BC-8EB5-45DF-AFD8-666D75CE2FD8}"/>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Database</a:t>
              </a:r>
            </a:p>
          </p:txBody>
        </p:sp>
        <p:sp>
          <p:nvSpPr>
            <p:cNvPr id="101" name="TextBox 100">
              <a:extLst>
                <a:ext uri="{FF2B5EF4-FFF2-40B4-BE49-F238E27FC236}">
                  <a16:creationId xmlns:a16="http://schemas.microsoft.com/office/drawing/2014/main" id="{21BC33B7-6641-4CE6-9288-F20C39BF7B28}"/>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7979683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a:t>Hardware</a:t>
            </a:r>
          </a:p>
        </p:txBody>
      </p:sp>
      <p:sp>
        <p:nvSpPr>
          <p:cNvPr id="3" name="TextBox 2">
            <a:extLst>
              <a:ext uri="{FF2B5EF4-FFF2-40B4-BE49-F238E27FC236}">
                <a16:creationId xmlns:a16="http://schemas.microsoft.com/office/drawing/2014/main" id="{4E411A42-ABB7-024C-BC5B-412B1686F9CA}"/>
              </a:ext>
            </a:extLst>
          </p:cNvPr>
          <p:cNvSpPr txBox="1"/>
          <p:nvPr/>
        </p:nvSpPr>
        <p:spPr>
          <a:xfrm>
            <a:off x="7739413" y="1675933"/>
            <a:ext cx="3345468" cy="323165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Future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Future hardware generations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M-series (memory optimized)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128 </a:t>
            </a:r>
            <a:r>
              <a:rPr kumimoji="0" lang="en-US"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vCores</a:t>
            </a: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(hyperthreaded)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3.8 TB memory</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Business critical (preview)</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Fsv2-series (compute optimized)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72 </a:t>
            </a:r>
            <a:r>
              <a:rPr kumimoji="0" lang="en-US"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vCores</a:t>
            </a: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(hyperthreaded)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3.4 GHz sustained turbo clock speed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General purpose (preview)</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14E570C6-246D-294B-8C60-5EFA5BC261EA}"/>
              </a:ext>
            </a:extLst>
          </p:cNvPr>
          <p:cNvSpPr txBox="1"/>
          <p:nvPr/>
        </p:nvSpPr>
        <p:spPr>
          <a:xfrm>
            <a:off x="2288182" y="1675933"/>
            <a:ext cx="3032753" cy="111722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Gen5</a:t>
            </a:r>
          </a:p>
          <a:p>
            <a:pPr marL="0" marR="0" lvl="0" indent="0" algn="l" defTabSz="755650" rtl="0" eaLnBrk="1" fontAlgn="auto" latinLnBrk="0" hangingPunct="1">
              <a:lnSpc>
                <a:spcPct val="90000"/>
              </a:lnSpc>
              <a:spcBef>
                <a:spcPct val="0"/>
              </a:spcBef>
              <a:spcAft>
                <a:spcPct val="35000"/>
              </a:spcAft>
              <a:buClr>
                <a:srgbClr val="FFFFFF"/>
              </a:buClr>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80 </a:t>
            </a:r>
            <a:r>
              <a:rPr kumimoji="0" lang="en-US"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vCore</a:t>
            </a: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limit</a:t>
            </a:r>
          </a:p>
          <a:p>
            <a:pPr marL="0" marR="0" lvl="0" indent="0" algn="l" defTabSz="755650" rtl="0" eaLnBrk="1" fontAlgn="auto" latinLnBrk="0" hangingPunct="1">
              <a:lnSpc>
                <a:spcPct val="90000"/>
              </a:lnSpc>
              <a:spcBef>
                <a:spcPct val="0"/>
              </a:spcBef>
              <a:spcAft>
                <a:spcPct val="35000"/>
              </a:spcAft>
              <a:buClr>
                <a:srgbClr val="FFFFFF"/>
              </a:buClr>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Up to 4 TB of local storage</a:t>
            </a:r>
          </a:p>
          <a:p>
            <a:pPr marL="0" marR="0" lvl="0" indent="0" algn="l" defTabSz="755650" rtl="0" eaLnBrk="1" fontAlgn="auto" latinLnBrk="0" hangingPunct="1">
              <a:lnSpc>
                <a:spcPct val="90000"/>
              </a:lnSpc>
              <a:spcBef>
                <a:spcPct val="0"/>
              </a:spcBef>
              <a:spcAft>
                <a:spcPct val="35000"/>
              </a:spcAft>
              <a:buClr>
                <a:srgbClr val="FFFFFF"/>
              </a:buClr>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Accelerated Networking is guaranteed</a:t>
            </a:r>
          </a:p>
        </p:txBody>
      </p:sp>
      <p:cxnSp>
        <p:nvCxnSpPr>
          <p:cNvPr id="30" name="Straight Connector 29">
            <a:extLst>
              <a:ext uri="{FF2B5EF4-FFF2-40B4-BE49-F238E27FC236}">
                <a16:creationId xmlns:a16="http://schemas.microsoft.com/office/drawing/2014/main" id="{CB6F816E-0850-D84C-93BC-A9EB90A4D596}"/>
              </a:ext>
            </a:extLst>
          </p:cNvPr>
          <p:cNvCxnSpPr>
            <a:cxnSpLocks/>
          </p:cNvCxnSpPr>
          <p:nvPr/>
        </p:nvCxnSpPr>
        <p:spPr>
          <a:xfrm flipV="1">
            <a:off x="6119909" y="1597294"/>
            <a:ext cx="0" cy="3310293"/>
          </a:xfrm>
          <a:prstGeom prst="line">
            <a:avLst/>
          </a:prstGeom>
          <a:noFill/>
          <a:ln w="12700" cap="flat" cmpd="sng" algn="ctr">
            <a:solidFill>
              <a:schemeClr val="accent1"/>
            </a:solidFill>
            <a:prstDash val="solid"/>
          </a:ln>
          <a:effectLst/>
        </p:spPr>
      </p:cxnSp>
      <p:grpSp>
        <p:nvGrpSpPr>
          <p:cNvPr id="23" name="Group 22">
            <a:extLst>
              <a:ext uri="{FF2B5EF4-FFF2-40B4-BE49-F238E27FC236}">
                <a16:creationId xmlns:a16="http://schemas.microsoft.com/office/drawing/2014/main" id="{DCAC0847-9A6F-3143-B243-9A70A5CC7894}"/>
              </a:ext>
            </a:extLst>
          </p:cNvPr>
          <p:cNvGrpSpPr/>
          <p:nvPr/>
        </p:nvGrpSpPr>
        <p:grpSpPr>
          <a:xfrm>
            <a:off x="1405675" y="1675933"/>
            <a:ext cx="623979" cy="559998"/>
            <a:chOff x="6578130" y="4068627"/>
            <a:chExt cx="623979" cy="559998"/>
          </a:xfrm>
        </p:grpSpPr>
        <p:grpSp>
          <p:nvGrpSpPr>
            <p:cNvPr id="24" name="Group 23">
              <a:extLst>
                <a:ext uri="{FF2B5EF4-FFF2-40B4-BE49-F238E27FC236}">
                  <a16:creationId xmlns:a16="http://schemas.microsoft.com/office/drawing/2014/main" id="{15C0EA20-D80F-5347-9AE2-CA9E527FFB2B}"/>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C4F56E7A-BEBD-CF49-AFED-575EB6817B58}"/>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79">
                <a:extLst>
                  <a:ext uri="{FF2B5EF4-FFF2-40B4-BE49-F238E27FC236}">
                    <a16:creationId xmlns:a16="http://schemas.microsoft.com/office/drawing/2014/main" id="{6831E94D-AA9C-3942-8106-0764EA6AD91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0">
                <a:extLst>
                  <a:ext uri="{FF2B5EF4-FFF2-40B4-BE49-F238E27FC236}">
                    <a16:creationId xmlns:a16="http://schemas.microsoft.com/office/drawing/2014/main" id="{53A25FEC-7480-6F4D-9FEF-2ED9CDA67F6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1">
                <a:extLst>
                  <a:ext uri="{FF2B5EF4-FFF2-40B4-BE49-F238E27FC236}">
                    <a16:creationId xmlns:a16="http://schemas.microsoft.com/office/drawing/2014/main" id="{36FAE811-D238-3344-84E1-C6811EB9E6BC}"/>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2">
                <a:extLst>
                  <a:ext uri="{FF2B5EF4-FFF2-40B4-BE49-F238E27FC236}">
                    <a16:creationId xmlns:a16="http://schemas.microsoft.com/office/drawing/2014/main" id="{7EA28F70-F490-6749-981B-7B292C9E189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3">
                <a:extLst>
                  <a:ext uri="{FF2B5EF4-FFF2-40B4-BE49-F238E27FC236}">
                    <a16:creationId xmlns:a16="http://schemas.microsoft.com/office/drawing/2014/main" id="{DAB114E6-0B31-1745-8E02-AC938140A34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4">
                <a:extLst>
                  <a:ext uri="{FF2B5EF4-FFF2-40B4-BE49-F238E27FC236}">
                    <a16:creationId xmlns:a16="http://schemas.microsoft.com/office/drawing/2014/main" id="{52AF3CBB-83CD-7F4B-BF30-C8808F2B98ED}"/>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5">
                <a:extLst>
                  <a:ext uri="{FF2B5EF4-FFF2-40B4-BE49-F238E27FC236}">
                    <a16:creationId xmlns:a16="http://schemas.microsoft.com/office/drawing/2014/main" id="{4DCB0E15-0087-5540-8795-9DF73016D8A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6">
                <a:extLst>
                  <a:ext uri="{FF2B5EF4-FFF2-40B4-BE49-F238E27FC236}">
                    <a16:creationId xmlns:a16="http://schemas.microsoft.com/office/drawing/2014/main" id="{84FCE66D-420A-664B-B058-C85ED42BA9E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87">
                <a:extLst>
                  <a:ext uri="{FF2B5EF4-FFF2-40B4-BE49-F238E27FC236}">
                    <a16:creationId xmlns:a16="http://schemas.microsoft.com/office/drawing/2014/main" id="{12F397E9-A82D-4547-A5AB-D39C0DFD505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88">
                <a:extLst>
                  <a:ext uri="{FF2B5EF4-FFF2-40B4-BE49-F238E27FC236}">
                    <a16:creationId xmlns:a16="http://schemas.microsoft.com/office/drawing/2014/main" id="{B28AC4A6-82EB-E24A-86BB-2AFF9BB52AA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 name="Line 89">
                <a:extLst>
                  <a:ext uri="{FF2B5EF4-FFF2-40B4-BE49-F238E27FC236}">
                    <a16:creationId xmlns:a16="http://schemas.microsoft.com/office/drawing/2014/main" id="{993A1D6F-CC55-DA4A-B608-6CEC6506563D}"/>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Line 90">
                <a:extLst>
                  <a:ext uri="{FF2B5EF4-FFF2-40B4-BE49-F238E27FC236}">
                    <a16:creationId xmlns:a16="http://schemas.microsoft.com/office/drawing/2014/main" id="{F75F2EEF-D118-3E45-9E3E-EBA40D7B4DF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Line 91">
                <a:extLst>
                  <a:ext uri="{FF2B5EF4-FFF2-40B4-BE49-F238E27FC236}">
                    <a16:creationId xmlns:a16="http://schemas.microsoft.com/office/drawing/2014/main" id="{1188DB00-9EFB-7547-9DA6-8D219378AB2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Line 92">
                <a:extLst>
                  <a:ext uri="{FF2B5EF4-FFF2-40B4-BE49-F238E27FC236}">
                    <a16:creationId xmlns:a16="http://schemas.microsoft.com/office/drawing/2014/main" id="{A430C99C-5607-1B42-BC14-7227304467E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Line 93">
                <a:extLst>
                  <a:ext uri="{FF2B5EF4-FFF2-40B4-BE49-F238E27FC236}">
                    <a16:creationId xmlns:a16="http://schemas.microsoft.com/office/drawing/2014/main" id="{B5E333F6-0470-9346-ACB4-30478015D0A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 name="Line 94">
                <a:extLst>
                  <a:ext uri="{FF2B5EF4-FFF2-40B4-BE49-F238E27FC236}">
                    <a16:creationId xmlns:a16="http://schemas.microsoft.com/office/drawing/2014/main" id="{1B169416-BC30-EB40-A5A0-0A7B050C055B}"/>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 name="Line 95">
                <a:extLst>
                  <a:ext uri="{FF2B5EF4-FFF2-40B4-BE49-F238E27FC236}">
                    <a16:creationId xmlns:a16="http://schemas.microsoft.com/office/drawing/2014/main" id="{261A2BE3-8172-A844-9F1A-8E57A0AAD0E0}"/>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6">
                <a:extLst>
                  <a:ext uri="{FF2B5EF4-FFF2-40B4-BE49-F238E27FC236}">
                    <a16:creationId xmlns:a16="http://schemas.microsoft.com/office/drawing/2014/main" id="{0AAAC0D9-F420-C641-A962-0FE6DDE8868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7">
                <a:extLst>
                  <a:ext uri="{FF2B5EF4-FFF2-40B4-BE49-F238E27FC236}">
                    <a16:creationId xmlns:a16="http://schemas.microsoft.com/office/drawing/2014/main" id="{5F772F61-9CD2-3643-BD55-F940A936527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Line 98">
                <a:extLst>
                  <a:ext uri="{FF2B5EF4-FFF2-40B4-BE49-F238E27FC236}">
                    <a16:creationId xmlns:a16="http://schemas.microsoft.com/office/drawing/2014/main" id="{FB43A51C-4D9B-4C4C-9F9F-E5E2A9C78C8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9308C06-27F3-0243-8070-310006EFE7BA}"/>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GEN 5</a:t>
              </a:r>
            </a:p>
          </p:txBody>
        </p:sp>
      </p:grpSp>
      <p:grpSp>
        <p:nvGrpSpPr>
          <p:cNvPr id="50" name="Group 49">
            <a:extLst>
              <a:ext uri="{FF2B5EF4-FFF2-40B4-BE49-F238E27FC236}">
                <a16:creationId xmlns:a16="http://schemas.microsoft.com/office/drawing/2014/main" id="{03E2E4D8-A71F-F44B-8046-A00B3641CDE6}"/>
              </a:ext>
            </a:extLst>
          </p:cNvPr>
          <p:cNvGrpSpPr/>
          <p:nvPr/>
        </p:nvGrpSpPr>
        <p:grpSpPr>
          <a:xfrm>
            <a:off x="6808667" y="1675933"/>
            <a:ext cx="623979" cy="559998"/>
            <a:chOff x="7873530" y="4150787"/>
            <a:chExt cx="623979" cy="559998"/>
          </a:xfrm>
        </p:grpSpPr>
        <p:grpSp>
          <p:nvGrpSpPr>
            <p:cNvPr id="51" name="Group 50">
              <a:extLst>
                <a:ext uri="{FF2B5EF4-FFF2-40B4-BE49-F238E27FC236}">
                  <a16:creationId xmlns:a16="http://schemas.microsoft.com/office/drawing/2014/main" id="{77318F53-81CF-B649-A797-1A936D48C33E}"/>
                </a:ext>
              </a:extLst>
            </p:cNvPr>
            <p:cNvGrpSpPr/>
            <p:nvPr/>
          </p:nvGrpSpPr>
          <p:grpSpPr>
            <a:xfrm>
              <a:off x="7904359" y="4150787"/>
              <a:ext cx="562320" cy="559998"/>
              <a:chOff x="7643146" y="2995601"/>
              <a:chExt cx="270958" cy="269839"/>
            </a:xfrm>
          </p:grpSpPr>
          <p:sp>
            <p:nvSpPr>
              <p:cNvPr id="53" name="Freeform 78">
                <a:extLst>
                  <a:ext uri="{FF2B5EF4-FFF2-40B4-BE49-F238E27FC236}">
                    <a16:creationId xmlns:a16="http://schemas.microsoft.com/office/drawing/2014/main" id="{8B79E0D3-0262-E349-ADEA-685DDDC5723F}"/>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Line 79">
                <a:extLst>
                  <a:ext uri="{FF2B5EF4-FFF2-40B4-BE49-F238E27FC236}">
                    <a16:creationId xmlns:a16="http://schemas.microsoft.com/office/drawing/2014/main" id="{639A3375-E434-A44C-8FE2-F0BAF70DAB5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 name="Line 80">
                <a:extLst>
                  <a:ext uri="{FF2B5EF4-FFF2-40B4-BE49-F238E27FC236}">
                    <a16:creationId xmlns:a16="http://schemas.microsoft.com/office/drawing/2014/main" id="{67F50D1D-A454-364F-9A84-5978181C40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 name="Line 81">
                <a:extLst>
                  <a:ext uri="{FF2B5EF4-FFF2-40B4-BE49-F238E27FC236}">
                    <a16:creationId xmlns:a16="http://schemas.microsoft.com/office/drawing/2014/main" id="{2F7946BE-64D2-924C-AACF-FD45E0B8A420}"/>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7" name="Line 82">
                <a:extLst>
                  <a:ext uri="{FF2B5EF4-FFF2-40B4-BE49-F238E27FC236}">
                    <a16:creationId xmlns:a16="http://schemas.microsoft.com/office/drawing/2014/main" id="{21139DBC-346B-C14B-83F6-BC6893DA95D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8" name="Line 83">
                <a:extLst>
                  <a:ext uri="{FF2B5EF4-FFF2-40B4-BE49-F238E27FC236}">
                    <a16:creationId xmlns:a16="http://schemas.microsoft.com/office/drawing/2014/main" id="{325EFA66-083E-AE41-A949-211456D14B6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Line 84">
                <a:extLst>
                  <a:ext uri="{FF2B5EF4-FFF2-40B4-BE49-F238E27FC236}">
                    <a16:creationId xmlns:a16="http://schemas.microsoft.com/office/drawing/2014/main" id="{1C77C21E-6A8C-6C4B-9D82-811A01CFB54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 name="Line 85">
                <a:extLst>
                  <a:ext uri="{FF2B5EF4-FFF2-40B4-BE49-F238E27FC236}">
                    <a16:creationId xmlns:a16="http://schemas.microsoft.com/office/drawing/2014/main" id="{49D52067-952D-DE41-ACF6-03DA3E597D3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 name="Line 86">
                <a:extLst>
                  <a:ext uri="{FF2B5EF4-FFF2-40B4-BE49-F238E27FC236}">
                    <a16:creationId xmlns:a16="http://schemas.microsoft.com/office/drawing/2014/main" id="{FA110B3A-BC8E-CB43-8091-AFA9F80B84A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 name="Line 87">
                <a:extLst>
                  <a:ext uri="{FF2B5EF4-FFF2-40B4-BE49-F238E27FC236}">
                    <a16:creationId xmlns:a16="http://schemas.microsoft.com/office/drawing/2014/main" id="{231004E1-6F39-EA41-8ECE-38DF0622F45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 name="Line 88">
                <a:extLst>
                  <a:ext uri="{FF2B5EF4-FFF2-40B4-BE49-F238E27FC236}">
                    <a16:creationId xmlns:a16="http://schemas.microsoft.com/office/drawing/2014/main" id="{8CF9D81F-54AD-1641-A6A2-7C30309A7806}"/>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 name="Line 89">
                <a:extLst>
                  <a:ext uri="{FF2B5EF4-FFF2-40B4-BE49-F238E27FC236}">
                    <a16:creationId xmlns:a16="http://schemas.microsoft.com/office/drawing/2014/main" id="{AAD7ADBE-8A05-474E-A4B8-DC96148A377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5" name="Line 90">
                <a:extLst>
                  <a:ext uri="{FF2B5EF4-FFF2-40B4-BE49-F238E27FC236}">
                    <a16:creationId xmlns:a16="http://schemas.microsoft.com/office/drawing/2014/main" id="{95285325-86B9-F14B-AD4F-08DACC41D53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6" name="Line 91">
                <a:extLst>
                  <a:ext uri="{FF2B5EF4-FFF2-40B4-BE49-F238E27FC236}">
                    <a16:creationId xmlns:a16="http://schemas.microsoft.com/office/drawing/2014/main" id="{25ADFD06-FBF8-584E-BBFF-A8269F2B3EF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Line 92">
                <a:extLst>
                  <a:ext uri="{FF2B5EF4-FFF2-40B4-BE49-F238E27FC236}">
                    <a16:creationId xmlns:a16="http://schemas.microsoft.com/office/drawing/2014/main" id="{E94AA830-A12A-424B-BD08-549D9ACBF3EA}"/>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8" name="Line 93">
                <a:extLst>
                  <a:ext uri="{FF2B5EF4-FFF2-40B4-BE49-F238E27FC236}">
                    <a16:creationId xmlns:a16="http://schemas.microsoft.com/office/drawing/2014/main" id="{62343BF0-F460-4848-8464-FE5D155D7422}"/>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9" name="Line 94">
                <a:extLst>
                  <a:ext uri="{FF2B5EF4-FFF2-40B4-BE49-F238E27FC236}">
                    <a16:creationId xmlns:a16="http://schemas.microsoft.com/office/drawing/2014/main" id="{959DABA4-30A7-A545-A7C5-6992D70459D6}"/>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0" name="Line 95">
                <a:extLst>
                  <a:ext uri="{FF2B5EF4-FFF2-40B4-BE49-F238E27FC236}">
                    <a16:creationId xmlns:a16="http://schemas.microsoft.com/office/drawing/2014/main" id="{B2D1FF9F-A17A-A54A-8B6B-5E50ED17B99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1" name="Line 96">
                <a:extLst>
                  <a:ext uri="{FF2B5EF4-FFF2-40B4-BE49-F238E27FC236}">
                    <a16:creationId xmlns:a16="http://schemas.microsoft.com/office/drawing/2014/main" id="{8F41B268-C87A-B943-9CE7-ABC291E2C9C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2" name="Line 97">
                <a:extLst>
                  <a:ext uri="{FF2B5EF4-FFF2-40B4-BE49-F238E27FC236}">
                    <a16:creationId xmlns:a16="http://schemas.microsoft.com/office/drawing/2014/main" id="{8DA252A1-ABCC-BD4A-959C-8F74F5792D6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3" name="Line 98">
                <a:extLst>
                  <a:ext uri="{FF2B5EF4-FFF2-40B4-BE49-F238E27FC236}">
                    <a16:creationId xmlns:a16="http://schemas.microsoft.com/office/drawing/2014/main" id="{0698E142-F399-D241-A410-F835560D2CF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2" name="Rectangle 51">
              <a:extLst>
                <a:ext uri="{FF2B5EF4-FFF2-40B4-BE49-F238E27FC236}">
                  <a16:creationId xmlns:a16="http://schemas.microsoft.com/office/drawing/2014/main" id="{48E9FC75-B628-6A4D-BA06-DFDA16D62121}"/>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FUTURE</a:t>
              </a:r>
            </a:p>
          </p:txBody>
        </p:sp>
      </p:grpSp>
      <p:grpSp>
        <p:nvGrpSpPr>
          <p:cNvPr id="86" name="Group 85">
            <a:extLst>
              <a:ext uri="{FF2B5EF4-FFF2-40B4-BE49-F238E27FC236}">
                <a16:creationId xmlns:a16="http://schemas.microsoft.com/office/drawing/2014/main" id="{27C488E0-A0E0-4706-9453-C89973500D8E}"/>
              </a:ext>
            </a:extLst>
          </p:cNvPr>
          <p:cNvGrpSpPr/>
          <p:nvPr/>
        </p:nvGrpSpPr>
        <p:grpSpPr>
          <a:xfrm>
            <a:off x="0" y="6215635"/>
            <a:ext cx="11444140" cy="324677"/>
            <a:chOff x="0" y="6058468"/>
            <a:chExt cx="11444140" cy="324677"/>
          </a:xfrm>
        </p:grpSpPr>
        <p:cxnSp>
          <p:nvCxnSpPr>
            <p:cNvPr id="87" name="Straight Arrow Connector 86">
              <a:extLst>
                <a:ext uri="{FF2B5EF4-FFF2-40B4-BE49-F238E27FC236}">
                  <a16:creationId xmlns:a16="http://schemas.microsoft.com/office/drawing/2014/main" id="{A7689A43-A964-4FFD-9659-148D130C812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215A1063-F071-485C-AC83-7A13F9E8E5D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2A99FD85-920C-4ACA-817F-254C44C29F27}"/>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79791694-C4CC-4C46-8DE8-DC0A47998425}"/>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86B05BD3-7F66-4E61-85F8-B1BC80F3A0F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1107726C-0B7E-4374-AED9-E6E73CD0B18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TextBox 92">
              <a:extLst>
                <a:ext uri="{FF2B5EF4-FFF2-40B4-BE49-F238E27FC236}">
                  <a16:creationId xmlns:a16="http://schemas.microsoft.com/office/drawing/2014/main" id="{0AB2AA80-E611-43E8-AF88-F4E1D80D828C}"/>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94" name="TextBox 93">
              <a:extLst>
                <a:ext uri="{FF2B5EF4-FFF2-40B4-BE49-F238E27FC236}">
                  <a16:creationId xmlns:a16="http://schemas.microsoft.com/office/drawing/2014/main" id="{EE03B585-DCE6-4A80-BA36-5CE214A8E46A}"/>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95" name="TextBox 94">
              <a:extLst>
                <a:ext uri="{FF2B5EF4-FFF2-40B4-BE49-F238E27FC236}">
                  <a16:creationId xmlns:a16="http://schemas.microsoft.com/office/drawing/2014/main" id="{F906151F-850D-46BA-9EE5-2B54B21C8609}"/>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96" name="TextBox 95">
              <a:extLst>
                <a:ext uri="{FF2B5EF4-FFF2-40B4-BE49-F238E27FC236}">
                  <a16:creationId xmlns:a16="http://schemas.microsoft.com/office/drawing/2014/main" id="{1AA6644B-01E7-49A3-B565-88AEC135D40B}"/>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Database</a:t>
              </a:r>
            </a:p>
          </p:txBody>
        </p:sp>
        <p:sp>
          <p:nvSpPr>
            <p:cNvPr id="97" name="TextBox 96">
              <a:extLst>
                <a:ext uri="{FF2B5EF4-FFF2-40B4-BE49-F238E27FC236}">
                  <a16:creationId xmlns:a16="http://schemas.microsoft.com/office/drawing/2014/main" id="{6CDF95B3-0A78-430E-8853-2E464E189AB2}"/>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196088708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Azure SQL Family</a:t>
            </a:r>
            <a:br>
              <a:rPr lang="en-US" sz="2800" dirty="0">
                <a:solidFill>
                  <a:schemeClr val="accent2"/>
                </a:solidFill>
              </a:rPr>
            </a:br>
            <a:r>
              <a:rPr lang="en-US" sz="2800" dirty="0"/>
              <a:t>Serverless for Azure SQL Databases</a:t>
            </a:r>
            <a:endParaRPr lang="en-US" sz="2800" dirty="0">
              <a:solidFill>
                <a:schemeClr val="accent1"/>
              </a:solidFill>
            </a:endParaRPr>
          </a:p>
        </p:txBody>
      </p:sp>
      <p:pic>
        <p:nvPicPr>
          <p:cNvPr id="2" name="Graphic 1">
            <a:extLst>
              <a:ext uri="{FF2B5EF4-FFF2-40B4-BE49-F238E27FC236}">
                <a16:creationId xmlns:a16="http://schemas.microsoft.com/office/drawing/2014/main" id="{4C33708F-7F97-48F0-AE0E-E7F487E09C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3506" y="719385"/>
            <a:ext cx="701096" cy="697183"/>
          </a:xfrm>
          <a:prstGeom prst="rect">
            <a:avLst/>
          </a:prstGeom>
        </p:spPr>
      </p:pic>
      <p:pic>
        <p:nvPicPr>
          <p:cNvPr id="3" name="Graphic 2">
            <a:extLst>
              <a:ext uri="{FF2B5EF4-FFF2-40B4-BE49-F238E27FC236}">
                <a16:creationId xmlns:a16="http://schemas.microsoft.com/office/drawing/2014/main" id="{8B519226-FE76-444B-A43D-1B19AB9C4E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726" y="719385"/>
            <a:ext cx="699811" cy="695905"/>
          </a:xfrm>
          <a:prstGeom prst="rect">
            <a:avLst/>
          </a:prstGeom>
        </p:spPr>
      </p:pic>
    </p:spTree>
    <p:extLst>
      <p:ext uri="{BB962C8B-B14F-4D97-AF65-F5344CB8AC3E}">
        <p14:creationId xmlns:p14="http://schemas.microsoft.com/office/powerpoint/2010/main" val="324203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444606" y="380193"/>
            <a:ext cx="5146331" cy="984885"/>
          </a:xfrm>
        </p:spPr>
        <p:txBody>
          <a:bodyPr anchor="ctr"/>
          <a:lstStyle/>
          <a:p>
            <a:r>
              <a:rPr lang="en-US" sz="3200" dirty="0"/>
              <a:t>Provisioned compute cannot solve some problems </a:t>
            </a:r>
          </a:p>
        </p:txBody>
      </p:sp>
      <p:sp>
        <p:nvSpPr>
          <p:cNvPr id="43" name="Text Placeholder 4">
            <a:extLst>
              <a:ext uri="{FF2B5EF4-FFF2-40B4-BE49-F238E27FC236}">
                <a16:creationId xmlns:a16="http://schemas.microsoft.com/office/drawing/2014/main" id="{E785D578-CE5C-2C4B-A983-FCF29BAEA281}"/>
              </a:ext>
            </a:extLst>
          </p:cNvPr>
          <p:cNvSpPr txBox="1">
            <a:spLocks/>
          </p:cNvSpPr>
          <p:nvPr/>
        </p:nvSpPr>
        <p:spPr>
          <a:xfrm>
            <a:off x="444606" y="2198329"/>
            <a:ext cx="5127750" cy="2462213"/>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1600" spc="50" dirty="0">
                <a:solidFill>
                  <a:schemeClr val="bg1"/>
                </a:solidFill>
                <a:latin typeface="+mj-lt"/>
              </a:rPr>
              <a:t>Provisioned compute databases are designed for predictable patterns and higher compute utilization </a:t>
            </a:r>
          </a:p>
          <a:p>
            <a:pPr>
              <a:lnSpc>
                <a:spcPct val="100000"/>
              </a:lnSpc>
            </a:pPr>
            <a:endParaRPr lang="en-US" sz="1600" spc="50" dirty="0">
              <a:solidFill>
                <a:schemeClr val="bg1"/>
              </a:solidFill>
              <a:latin typeface="+mj-lt"/>
            </a:endParaRPr>
          </a:p>
          <a:p>
            <a:pPr>
              <a:lnSpc>
                <a:spcPct val="100000"/>
              </a:lnSpc>
            </a:pPr>
            <a:r>
              <a:rPr lang="en-US" sz="1600" dirty="0">
                <a:solidFill>
                  <a:schemeClr val="bg1"/>
                </a:solidFill>
              </a:rPr>
              <a:t>They struggle to meet high peaks in demand </a:t>
            </a:r>
          </a:p>
          <a:p>
            <a:pPr>
              <a:lnSpc>
                <a:spcPct val="100000"/>
              </a:lnSpc>
            </a:pPr>
            <a:endParaRPr lang="en-US" sz="1600" dirty="0">
              <a:solidFill>
                <a:schemeClr val="bg1"/>
              </a:solidFill>
            </a:endParaRPr>
          </a:p>
          <a:p>
            <a:pPr>
              <a:lnSpc>
                <a:spcPct val="100000"/>
              </a:lnSpc>
            </a:pPr>
            <a:r>
              <a:rPr lang="en-US" sz="1600" dirty="0">
                <a:solidFill>
                  <a:schemeClr val="bg1"/>
                </a:solidFill>
              </a:rPr>
              <a:t>They contribute to over-allocation of resources and costs during periods of inactivity or low usage</a:t>
            </a:r>
          </a:p>
          <a:p>
            <a:pPr>
              <a:lnSpc>
                <a:spcPct val="100000"/>
              </a:lnSpc>
            </a:pPr>
            <a:endParaRPr lang="en-US" sz="1600" dirty="0">
              <a:solidFill>
                <a:schemeClr val="bg1"/>
              </a:solidFill>
            </a:endParaRPr>
          </a:p>
          <a:p>
            <a:pPr>
              <a:lnSpc>
                <a:spcPct val="100000"/>
              </a:lnSpc>
            </a:pPr>
            <a:r>
              <a:rPr lang="en-US" sz="1600" dirty="0">
                <a:solidFill>
                  <a:schemeClr val="bg1"/>
                </a:solidFill>
              </a:rPr>
              <a:t>Lead to precious resources spent managing, </a:t>
            </a:r>
            <a:br>
              <a:rPr lang="en-US" sz="1600" dirty="0">
                <a:solidFill>
                  <a:schemeClr val="bg1"/>
                </a:solidFill>
              </a:rPr>
            </a:br>
            <a:r>
              <a:rPr lang="en-US" sz="1600" dirty="0">
                <a:solidFill>
                  <a:schemeClr val="bg1"/>
                </a:solidFill>
              </a:rPr>
              <a:t>not building</a:t>
            </a:r>
          </a:p>
        </p:txBody>
      </p:sp>
      <p:grpSp>
        <p:nvGrpSpPr>
          <p:cNvPr id="44" name="Group 43">
            <a:extLst>
              <a:ext uri="{FF2B5EF4-FFF2-40B4-BE49-F238E27FC236}">
                <a16:creationId xmlns:a16="http://schemas.microsoft.com/office/drawing/2014/main" id="{B599246C-9071-40DE-9B78-FC774C7BD780}"/>
              </a:ext>
            </a:extLst>
          </p:cNvPr>
          <p:cNvGrpSpPr/>
          <p:nvPr/>
        </p:nvGrpSpPr>
        <p:grpSpPr>
          <a:xfrm>
            <a:off x="6921988" y="792644"/>
            <a:ext cx="4557476" cy="5109478"/>
            <a:chOff x="7250772" y="871586"/>
            <a:chExt cx="4557476" cy="5109478"/>
          </a:xfrm>
        </p:grpSpPr>
        <p:grpSp>
          <p:nvGrpSpPr>
            <p:cNvPr id="46" name="Group 45">
              <a:extLst>
                <a:ext uri="{FF2B5EF4-FFF2-40B4-BE49-F238E27FC236}">
                  <a16:creationId xmlns:a16="http://schemas.microsoft.com/office/drawing/2014/main" id="{A834F2D8-FB94-4612-A820-4F15A77149CB}"/>
                </a:ext>
              </a:extLst>
            </p:cNvPr>
            <p:cNvGrpSpPr/>
            <p:nvPr/>
          </p:nvGrpSpPr>
          <p:grpSpPr>
            <a:xfrm>
              <a:off x="7250772" y="1756873"/>
              <a:ext cx="4497105" cy="4224191"/>
              <a:chOff x="6811037" y="1528916"/>
              <a:chExt cx="5014634" cy="4710313"/>
            </a:xfrm>
          </p:grpSpPr>
          <p:cxnSp>
            <p:nvCxnSpPr>
              <p:cNvPr id="48" name="Straight Connector 47">
                <a:extLst>
                  <a:ext uri="{FF2B5EF4-FFF2-40B4-BE49-F238E27FC236}">
                    <a16:creationId xmlns:a16="http://schemas.microsoft.com/office/drawing/2014/main" id="{A0AB322E-DD75-4795-8295-647838F42C32}"/>
                  </a:ext>
                </a:extLst>
              </p:cNvPr>
              <p:cNvCxnSpPr>
                <a:cxnSpLocks/>
                <a:endCxn id="82" idx="13"/>
              </p:cNvCxnSpPr>
              <p:nvPr/>
            </p:nvCxnSpPr>
            <p:spPr>
              <a:xfrm>
                <a:off x="11280861" y="1940552"/>
                <a:ext cx="38461" cy="3962432"/>
              </a:xfrm>
              <a:prstGeom prst="line">
                <a:avLst/>
              </a:prstGeom>
              <a:noFill/>
              <a:ln w="19050" cap="flat" cmpd="sng" algn="ctr">
                <a:solidFill>
                  <a:srgbClr val="50E6FF"/>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6FD8C7B2-61D5-4D44-A071-EDC28866BE53}"/>
                  </a:ext>
                </a:extLst>
              </p:cNvPr>
              <p:cNvCxnSpPr>
                <a:cxnSpLocks/>
              </p:cNvCxnSpPr>
              <p:nvPr/>
            </p:nvCxnSpPr>
            <p:spPr>
              <a:xfrm>
                <a:off x="11482834" y="1940552"/>
                <a:ext cx="0" cy="3935507"/>
              </a:xfrm>
              <a:prstGeom prst="line">
                <a:avLst/>
              </a:prstGeom>
              <a:noFill/>
              <a:ln w="19050" cap="flat" cmpd="sng" algn="ctr">
                <a:solidFill>
                  <a:srgbClr val="50E6FF"/>
                </a:solidFill>
                <a:prstDash val="solid"/>
                <a:headEnd type="none" w="lg" len="med"/>
                <a:tailEnd type="none" w="lg" len="med"/>
              </a:ln>
              <a:effectLst/>
            </p:spPr>
          </p:cxnSp>
          <p:cxnSp>
            <p:nvCxnSpPr>
              <p:cNvPr id="50" name="Straight Connector 49">
                <a:extLst>
                  <a:ext uri="{FF2B5EF4-FFF2-40B4-BE49-F238E27FC236}">
                    <a16:creationId xmlns:a16="http://schemas.microsoft.com/office/drawing/2014/main" id="{C6062F30-3521-4671-92F7-2F763F1B307E}"/>
                  </a:ext>
                </a:extLst>
              </p:cNvPr>
              <p:cNvCxnSpPr>
                <a:cxnSpLocks/>
              </p:cNvCxnSpPr>
              <p:nvPr/>
            </p:nvCxnSpPr>
            <p:spPr>
              <a:xfrm>
                <a:off x="11666407" y="1940552"/>
                <a:ext cx="0" cy="3935507"/>
              </a:xfrm>
              <a:prstGeom prst="line">
                <a:avLst/>
              </a:prstGeom>
              <a:noFill/>
              <a:ln w="19050" cap="flat" cmpd="sng" algn="ctr">
                <a:solidFill>
                  <a:srgbClr val="50E6FF"/>
                </a:solidFill>
                <a:prstDash val="solid"/>
                <a:headEnd type="none" w="lg" len="med"/>
                <a:tailEnd type="none" w="lg" len="med"/>
              </a:ln>
              <a:effectLst/>
            </p:spPr>
          </p:cxnSp>
          <p:cxnSp>
            <p:nvCxnSpPr>
              <p:cNvPr id="51" name="Straight Arrow Connector 50">
                <a:extLst>
                  <a:ext uri="{FF2B5EF4-FFF2-40B4-BE49-F238E27FC236}">
                    <a16:creationId xmlns:a16="http://schemas.microsoft.com/office/drawing/2014/main" id="{659DA112-BEA2-4AD3-A8F3-0346C3FCF324}"/>
                  </a:ext>
                </a:extLst>
              </p:cNvPr>
              <p:cNvCxnSpPr/>
              <p:nvPr/>
            </p:nvCxnSpPr>
            <p:spPr>
              <a:xfrm flipV="1">
                <a:off x="7448767" y="1528916"/>
                <a:ext cx="0" cy="4360607"/>
              </a:xfrm>
              <a:prstGeom prst="straightConnector1">
                <a:avLst/>
              </a:prstGeom>
              <a:noFill/>
              <a:ln w="12700" cap="flat" cmpd="sng" algn="ctr">
                <a:solidFill>
                  <a:sysClr val="windowText" lastClr="000000"/>
                </a:solidFill>
                <a:prstDash val="solid"/>
                <a:headEnd type="none" w="lg" len="med"/>
                <a:tailEnd type="triangle"/>
              </a:ln>
              <a:effectLst/>
            </p:spPr>
          </p:cxnSp>
          <p:cxnSp>
            <p:nvCxnSpPr>
              <p:cNvPr id="52" name="Straight Arrow Connector 51">
                <a:extLst>
                  <a:ext uri="{FF2B5EF4-FFF2-40B4-BE49-F238E27FC236}">
                    <a16:creationId xmlns:a16="http://schemas.microsoft.com/office/drawing/2014/main" id="{1E2D8ADB-2897-4BDB-83A6-632415497E99}"/>
                  </a:ext>
                </a:extLst>
              </p:cNvPr>
              <p:cNvCxnSpPr>
                <a:cxnSpLocks/>
              </p:cNvCxnSpPr>
              <p:nvPr/>
            </p:nvCxnSpPr>
            <p:spPr>
              <a:xfrm rot="5400000" flipV="1">
                <a:off x="9624640" y="3709221"/>
                <a:ext cx="0" cy="4360607"/>
              </a:xfrm>
              <a:prstGeom prst="straightConnector1">
                <a:avLst/>
              </a:prstGeom>
              <a:noFill/>
              <a:ln w="12700" cap="flat" cmpd="sng" algn="ctr">
                <a:solidFill>
                  <a:sysClr val="windowText" lastClr="000000"/>
                </a:solidFill>
                <a:prstDash val="solid"/>
                <a:headEnd type="none" w="lg" len="med"/>
                <a:tailEnd type="triangle"/>
              </a:ln>
              <a:effectLst/>
            </p:spPr>
          </p:cxnSp>
          <p:sp>
            <p:nvSpPr>
              <p:cNvPr id="53" name="TextBox 52">
                <a:extLst>
                  <a:ext uri="{FF2B5EF4-FFF2-40B4-BE49-F238E27FC236}">
                    <a16:creationId xmlns:a16="http://schemas.microsoft.com/office/drawing/2014/main" id="{0C3F1A1D-C313-4E77-BD9D-7E60C005154C}"/>
                  </a:ext>
                </a:extLst>
              </p:cNvPr>
              <p:cNvSpPr txBox="1"/>
              <p:nvPr/>
            </p:nvSpPr>
            <p:spPr>
              <a:xfrm>
                <a:off x="9189316" y="5993008"/>
                <a:ext cx="841664"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latin typeface="Segoe UI Semibold" panose="020B0502040204020203" pitchFamily="34" charset="0"/>
                    <a:cs typeface="Segoe UI Semibold" panose="020B0502040204020203" pitchFamily="34" charset="0"/>
                  </a:rPr>
                  <a:t>Time</a:t>
                </a:r>
              </a:p>
            </p:txBody>
          </p:sp>
          <p:sp>
            <p:nvSpPr>
              <p:cNvPr id="54" name="TextBox 53">
                <a:extLst>
                  <a:ext uri="{FF2B5EF4-FFF2-40B4-BE49-F238E27FC236}">
                    <a16:creationId xmlns:a16="http://schemas.microsoft.com/office/drawing/2014/main" id="{FD65789B-FE18-4FFB-8DC0-48F99327F401}"/>
                  </a:ext>
                </a:extLst>
              </p:cNvPr>
              <p:cNvSpPr txBox="1"/>
              <p:nvPr/>
            </p:nvSpPr>
            <p:spPr>
              <a:xfrm rot="16200000">
                <a:off x="5848526" y="3633354"/>
                <a:ext cx="2171243"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latin typeface="Segoe UI Semibold" panose="020B0502040204020203" pitchFamily="34" charset="0"/>
                    <a:cs typeface="Segoe UI Semibold" panose="020B0502040204020203" pitchFamily="34" charset="0"/>
                  </a:rPr>
                  <a:t>Compute (vCores)</a:t>
                </a:r>
              </a:p>
            </p:txBody>
          </p:sp>
          <p:sp>
            <p:nvSpPr>
              <p:cNvPr id="55" name="TextBox 54">
                <a:extLst>
                  <a:ext uri="{FF2B5EF4-FFF2-40B4-BE49-F238E27FC236}">
                    <a16:creationId xmlns:a16="http://schemas.microsoft.com/office/drawing/2014/main" id="{9E15C0A2-CB80-4770-84FA-8D7C97BAB05F}"/>
                  </a:ext>
                </a:extLst>
              </p:cNvPr>
              <p:cNvSpPr txBox="1"/>
              <p:nvPr/>
            </p:nvSpPr>
            <p:spPr>
              <a:xfrm flipH="1">
                <a:off x="7257344" y="1787250"/>
                <a:ext cx="213904"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rPr>
                  <a:t>4</a:t>
                </a:r>
              </a:p>
            </p:txBody>
          </p:sp>
          <p:sp>
            <p:nvSpPr>
              <p:cNvPr id="56" name="TextBox 55">
                <a:extLst>
                  <a:ext uri="{FF2B5EF4-FFF2-40B4-BE49-F238E27FC236}">
                    <a16:creationId xmlns:a16="http://schemas.microsoft.com/office/drawing/2014/main" id="{E1B756B2-92B4-4A21-80D6-944264B60478}"/>
                  </a:ext>
                </a:extLst>
              </p:cNvPr>
              <p:cNvSpPr txBox="1"/>
              <p:nvPr/>
            </p:nvSpPr>
            <p:spPr>
              <a:xfrm>
                <a:off x="7465076" y="1558958"/>
                <a:ext cx="4360595" cy="27455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4"/>
                    </a:solidFill>
                    <a:effectLst/>
                    <a:uLnTx/>
                    <a:uFillTx/>
                    <a:cs typeface="Segoe UI" panose="020B0502040204020203" pitchFamily="34" charset="0"/>
                  </a:rPr>
                  <a:t>vCores billed</a:t>
                </a:r>
              </a:p>
            </p:txBody>
          </p:sp>
          <p:sp>
            <p:nvSpPr>
              <p:cNvPr id="57" name="Freeform: Shape 56">
                <a:extLst>
                  <a:ext uri="{FF2B5EF4-FFF2-40B4-BE49-F238E27FC236}">
                    <a16:creationId xmlns:a16="http://schemas.microsoft.com/office/drawing/2014/main" id="{BE238F49-4A05-40CB-A602-461957952B26}"/>
                  </a:ext>
                </a:extLst>
              </p:cNvPr>
              <p:cNvSpPr/>
              <p:nvPr/>
            </p:nvSpPr>
            <p:spPr bwMode="auto">
              <a:xfrm>
                <a:off x="7453544" y="1998171"/>
                <a:ext cx="4272837" cy="3477838"/>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58" name="Straight Connector 57">
                <a:extLst>
                  <a:ext uri="{FF2B5EF4-FFF2-40B4-BE49-F238E27FC236}">
                    <a16:creationId xmlns:a16="http://schemas.microsoft.com/office/drawing/2014/main" id="{23B046AC-4C9E-4C66-8E27-67CB7A762EE3}"/>
                  </a:ext>
                </a:extLst>
              </p:cNvPr>
              <p:cNvCxnSpPr>
                <a:cxnSpLocks/>
              </p:cNvCxnSpPr>
              <p:nvPr/>
            </p:nvCxnSpPr>
            <p:spPr>
              <a:xfrm>
                <a:off x="11292984" y="5891394"/>
                <a:ext cx="433397" cy="0"/>
              </a:xfrm>
              <a:prstGeom prst="line">
                <a:avLst/>
              </a:prstGeom>
              <a:noFill/>
              <a:ln w="38100" cap="flat" cmpd="sng" algn="ctr">
                <a:solidFill>
                  <a:srgbClr val="000000"/>
                </a:solidFill>
                <a:prstDash val="solid"/>
                <a:headEnd type="none" w="lg" len="med"/>
                <a:tailEnd type="none" w="lg" len="med"/>
              </a:ln>
              <a:effectLst/>
            </p:spPr>
          </p:cxnSp>
          <p:cxnSp>
            <p:nvCxnSpPr>
              <p:cNvPr id="59" name="Straight Connector 58">
                <a:extLst>
                  <a:ext uri="{FF2B5EF4-FFF2-40B4-BE49-F238E27FC236}">
                    <a16:creationId xmlns:a16="http://schemas.microsoft.com/office/drawing/2014/main" id="{E944BC50-3340-44D9-BEEE-1EA4CCAFBF0D}"/>
                  </a:ext>
                </a:extLst>
              </p:cNvPr>
              <p:cNvCxnSpPr>
                <a:cxnSpLocks/>
              </p:cNvCxnSpPr>
              <p:nvPr/>
            </p:nvCxnSpPr>
            <p:spPr>
              <a:xfrm>
                <a:off x="7630189" y="1940552"/>
                <a:ext cx="0" cy="3489726"/>
              </a:xfrm>
              <a:prstGeom prst="line">
                <a:avLst/>
              </a:prstGeom>
              <a:noFill/>
              <a:ln w="19050" cap="flat" cmpd="sng" algn="ctr">
                <a:solidFill>
                  <a:srgbClr val="50E6FF"/>
                </a:solidFill>
                <a:prstDash val="solid"/>
                <a:headEnd type="none" w="lg" len="med"/>
                <a:tailEnd type="none" w="lg" len="med"/>
              </a:ln>
              <a:effectLst/>
            </p:spPr>
          </p:cxnSp>
          <p:cxnSp>
            <p:nvCxnSpPr>
              <p:cNvPr id="60" name="Straight Connector 59">
                <a:extLst>
                  <a:ext uri="{FF2B5EF4-FFF2-40B4-BE49-F238E27FC236}">
                    <a16:creationId xmlns:a16="http://schemas.microsoft.com/office/drawing/2014/main" id="{4821D931-E65F-42BA-B0B9-A7A285783829}"/>
                  </a:ext>
                </a:extLst>
              </p:cNvPr>
              <p:cNvCxnSpPr>
                <a:cxnSpLocks/>
              </p:cNvCxnSpPr>
              <p:nvPr/>
            </p:nvCxnSpPr>
            <p:spPr>
              <a:xfrm>
                <a:off x="7813761" y="1940552"/>
                <a:ext cx="0" cy="3439894"/>
              </a:xfrm>
              <a:prstGeom prst="line">
                <a:avLst/>
              </a:prstGeom>
              <a:noFill/>
              <a:ln w="19050" cap="flat" cmpd="sng" algn="ctr">
                <a:solidFill>
                  <a:srgbClr val="50E6FF"/>
                </a:solidFill>
                <a:prstDash val="solid"/>
                <a:headEnd type="none" w="lg" len="med"/>
                <a:tailEnd type="none" w="lg" len="med"/>
              </a:ln>
              <a:effectLst/>
            </p:spPr>
          </p:cxnSp>
          <p:cxnSp>
            <p:nvCxnSpPr>
              <p:cNvPr id="61" name="Straight Connector 60">
                <a:extLst>
                  <a:ext uri="{FF2B5EF4-FFF2-40B4-BE49-F238E27FC236}">
                    <a16:creationId xmlns:a16="http://schemas.microsoft.com/office/drawing/2014/main" id="{8A88E95F-B6E9-49A6-8E13-8AAE94E55F00}"/>
                  </a:ext>
                </a:extLst>
              </p:cNvPr>
              <p:cNvCxnSpPr>
                <a:cxnSpLocks/>
              </p:cNvCxnSpPr>
              <p:nvPr/>
            </p:nvCxnSpPr>
            <p:spPr>
              <a:xfrm>
                <a:off x="8002530" y="1940552"/>
                <a:ext cx="0" cy="3386229"/>
              </a:xfrm>
              <a:prstGeom prst="line">
                <a:avLst/>
              </a:prstGeom>
              <a:noFill/>
              <a:ln w="19050" cap="flat" cmpd="sng" algn="ctr">
                <a:solidFill>
                  <a:srgbClr val="50E6FF"/>
                </a:solidFill>
                <a:prstDash val="solid"/>
                <a:headEnd type="none" w="lg" len="med"/>
                <a:tailEnd type="none" w="lg" len="med"/>
              </a:ln>
              <a:effectLst/>
            </p:spPr>
          </p:cxnSp>
          <p:cxnSp>
            <p:nvCxnSpPr>
              <p:cNvPr id="62" name="Straight Connector 61">
                <a:extLst>
                  <a:ext uri="{FF2B5EF4-FFF2-40B4-BE49-F238E27FC236}">
                    <a16:creationId xmlns:a16="http://schemas.microsoft.com/office/drawing/2014/main" id="{82863E71-BEDE-4EF3-9821-6E6F7AC6E5A1}"/>
                  </a:ext>
                </a:extLst>
              </p:cNvPr>
              <p:cNvCxnSpPr>
                <a:cxnSpLocks/>
              </p:cNvCxnSpPr>
              <p:nvPr/>
            </p:nvCxnSpPr>
            <p:spPr>
              <a:xfrm>
                <a:off x="8201688" y="1940552"/>
                <a:ext cx="0" cy="3217569"/>
              </a:xfrm>
              <a:prstGeom prst="line">
                <a:avLst/>
              </a:prstGeom>
              <a:noFill/>
              <a:ln w="19050" cap="flat" cmpd="sng" algn="ctr">
                <a:solidFill>
                  <a:srgbClr val="50E6FF"/>
                </a:solidFill>
                <a:prstDash val="solid"/>
                <a:headEnd type="none" w="lg" len="med"/>
                <a:tailEnd type="none" w="lg" len="med"/>
              </a:ln>
              <a:effectLst/>
            </p:spPr>
          </p:cxnSp>
          <p:cxnSp>
            <p:nvCxnSpPr>
              <p:cNvPr id="63" name="Straight Connector 62">
                <a:extLst>
                  <a:ext uri="{FF2B5EF4-FFF2-40B4-BE49-F238E27FC236}">
                    <a16:creationId xmlns:a16="http://schemas.microsoft.com/office/drawing/2014/main" id="{992D5DE4-4F4A-4545-8E16-F9181BF2986F}"/>
                  </a:ext>
                </a:extLst>
              </p:cNvPr>
              <p:cNvCxnSpPr>
                <a:cxnSpLocks/>
              </p:cNvCxnSpPr>
              <p:nvPr/>
            </p:nvCxnSpPr>
            <p:spPr>
              <a:xfrm>
                <a:off x="8403661" y="1940552"/>
                <a:ext cx="0" cy="3010577"/>
              </a:xfrm>
              <a:prstGeom prst="line">
                <a:avLst/>
              </a:prstGeom>
              <a:noFill/>
              <a:ln w="19050" cap="flat" cmpd="sng" algn="ctr">
                <a:solidFill>
                  <a:srgbClr val="50E6FF"/>
                </a:solidFill>
                <a:prstDash val="solid"/>
                <a:headEnd type="none" w="lg" len="med"/>
                <a:tailEnd type="none" w="lg" len="med"/>
              </a:ln>
              <a:effectLst/>
            </p:spPr>
          </p:cxnSp>
          <p:cxnSp>
            <p:nvCxnSpPr>
              <p:cNvPr id="64" name="Straight Connector 63">
                <a:extLst>
                  <a:ext uri="{FF2B5EF4-FFF2-40B4-BE49-F238E27FC236}">
                    <a16:creationId xmlns:a16="http://schemas.microsoft.com/office/drawing/2014/main" id="{86BF23C0-3A0E-478E-A97D-F1860ED3B411}"/>
                  </a:ext>
                </a:extLst>
              </p:cNvPr>
              <p:cNvCxnSpPr>
                <a:cxnSpLocks/>
              </p:cNvCxnSpPr>
              <p:nvPr/>
            </p:nvCxnSpPr>
            <p:spPr>
              <a:xfrm>
                <a:off x="8587233" y="1940552"/>
                <a:ext cx="0" cy="2581258"/>
              </a:xfrm>
              <a:prstGeom prst="line">
                <a:avLst/>
              </a:prstGeom>
              <a:noFill/>
              <a:ln w="19050" cap="flat" cmpd="sng" algn="ctr">
                <a:solidFill>
                  <a:srgbClr val="50E6FF"/>
                </a:solidFill>
                <a:prstDash val="solid"/>
                <a:headEnd type="none" w="lg" len="med"/>
                <a:tailEnd type="none" w="lg" len="med"/>
              </a:ln>
              <a:effectLst/>
            </p:spPr>
          </p:cxnSp>
          <p:cxnSp>
            <p:nvCxnSpPr>
              <p:cNvPr id="65" name="Straight Connector 64">
                <a:extLst>
                  <a:ext uri="{FF2B5EF4-FFF2-40B4-BE49-F238E27FC236}">
                    <a16:creationId xmlns:a16="http://schemas.microsoft.com/office/drawing/2014/main" id="{CF31579F-DFDB-4AAE-9E6B-5213F169D0EC}"/>
                  </a:ext>
                </a:extLst>
              </p:cNvPr>
              <p:cNvCxnSpPr>
                <a:cxnSpLocks/>
              </p:cNvCxnSpPr>
              <p:nvPr/>
            </p:nvCxnSpPr>
            <p:spPr>
              <a:xfrm>
                <a:off x="8776001" y="1940552"/>
                <a:ext cx="0" cy="1887451"/>
              </a:xfrm>
              <a:prstGeom prst="line">
                <a:avLst/>
              </a:prstGeom>
              <a:noFill/>
              <a:ln w="19050" cap="flat" cmpd="sng" algn="ctr">
                <a:solidFill>
                  <a:srgbClr val="50E6FF"/>
                </a:solidFill>
                <a:prstDash val="solid"/>
                <a:headEnd type="none" w="lg" len="med"/>
                <a:tailEnd type="none" w="lg" len="med"/>
              </a:ln>
              <a:effectLst/>
            </p:spPr>
          </p:cxnSp>
          <p:cxnSp>
            <p:nvCxnSpPr>
              <p:cNvPr id="66" name="Straight Connector 65">
                <a:extLst>
                  <a:ext uri="{FF2B5EF4-FFF2-40B4-BE49-F238E27FC236}">
                    <a16:creationId xmlns:a16="http://schemas.microsoft.com/office/drawing/2014/main" id="{9B4E9F2D-27D5-48FC-B392-996706270996}"/>
                  </a:ext>
                </a:extLst>
              </p:cNvPr>
              <p:cNvCxnSpPr>
                <a:cxnSpLocks/>
              </p:cNvCxnSpPr>
              <p:nvPr/>
            </p:nvCxnSpPr>
            <p:spPr>
              <a:xfrm>
                <a:off x="8975160" y="1940552"/>
                <a:ext cx="0" cy="990484"/>
              </a:xfrm>
              <a:prstGeom prst="line">
                <a:avLst/>
              </a:prstGeom>
              <a:noFill/>
              <a:ln w="19050" cap="flat" cmpd="sng" algn="ctr">
                <a:solidFill>
                  <a:srgbClr val="50E6FF"/>
                </a:solidFill>
                <a:prstDash val="solid"/>
                <a:headEnd type="none" w="lg" len="med"/>
                <a:tailEnd type="none" w="lg" len="med"/>
              </a:ln>
              <a:effectLst/>
            </p:spPr>
          </p:cxnSp>
          <p:cxnSp>
            <p:nvCxnSpPr>
              <p:cNvPr id="67" name="Straight Connector 66">
                <a:extLst>
                  <a:ext uri="{FF2B5EF4-FFF2-40B4-BE49-F238E27FC236}">
                    <a16:creationId xmlns:a16="http://schemas.microsoft.com/office/drawing/2014/main" id="{24839F94-A27E-40BD-97BA-8F58B86E980C}"/>
                  </a:ext>
                </a:extLst>
              </p:cNvPr>
              <p:cNvCxnSpPr>
                <a:cxnSpLocks/>
                <a:endCxn id="82" idx="4"/>
              </p:cNvCxnSpPr>
              <p:nvPr/>
            </p:nvCxnSpPr>
            <p:spPr>
              <a:xfrm flipH="1">
                <a:off x="9158919" y="1940552"/>
                <a:ext cx="5660" cy="164725"/>
              </a:xfrm>
              <a:prstGeom prst="line">
                <a:avLst/>
              </a:prstGeom>
              <a:noFill/>
              <a:ln w="19050" cap="flat" cmpd="sng" algn="ctr">
                <a:solidFill>
                  <a:srgbClr val="50E6FF"/>
                </a:solidFill>
                <a:prstDash val="solid"/>
                <a:headEnd type="none" w="lg" len="med"/>
                <a:tailEnd type="none" w="lg" len="med"/>
              </a:ln>
              <a:effectLst/>
            </p:spPr>
          </p:cxnSp>
          <p:cxnSp>
            <p:nvCxnSpPr>
              <p:cNvPr id="68" name="Straight Connector 67">
                <a:extLst>
                  <a:ext uri="{FF2B5EF4-FFF2-40B4-BE49-F238E27FC236}">
                    <a16:creationId xmlns:a16="http://schemas.microsoft.com/office/drawing/2014/main" id="{4312DA7E-15A4-4211-A2E3-6F445D4E0443}"/>
                  </a:ext>
                </a:extLst>
              </p:cNvPr>
              <p:cNvCxnSpPr>
                <a:cxnSpLocks/>
              </p:cNvCxnSpPr>
              <p:nvPr/>
            </p:nvCxnSpPr>
            <p:spPr>
              <a:xfrm>
                <a:off x="9348152" y="1940552"/>
                <a:ext cx="0" cy="350339"/>
              </a:xfrm>
              <a:prstGeom prst="line">
                <a:avLst/>
              </a:prstGeom>
              <a:noFill/>
              <a:ln w="19050" cap="flat" cmpd="sng" algn="ctr">
                <a:solidFill>
                  <a:srgbClr val="50E6FF"/>
                </a:solidFill>
                <a:prstDash val="solid"/>
                <a:headEnd type="none" w="lg" len="med"/>
                <a:tailEnd type="none" w="lg" len="med"/>
              </a:ln>
              <a:effectLst/>
            </p:spPr>
          </p:cxnSp>
          <p:cxnSp>
            <p:nvCxnSpPr>
              <p:cNvPr id="69" name="Straight Connector 68">
                <a:extLst>
                  <a:ext uri="{FF2B5EF4-FFF2-40B4-BE49-F238E27FC236}">
                    <a16:creationId xmlns:a16="http://schemas.microsoft.com/office/drawing/2014/main" id="{195C2B05-61D1-4A07-9422-8E4F9600D3F8}"/>
                  </a:ext>
                </a:extLst>
              </p:cNvPr>
              <p:cNvCxnSpPr>
                <a:cxnSpLocks/>
              </p:cNvCxnSpPr>
              <p:nvPr/>
            </p:nvCxnSpPr>
            <p:spPr>
              <a:xfrm>
                <a:off x="9536920" y="1940552"/>
                <a:ext cx="0" cy="1385302"/>
              </a:xfrm>
              <a:prstGeom prst="line">
                <a:avLst/>
              </a:prstGeom>
              <a:noFill/>
              <a:ln w="19050" cap="flat" cmpd="sng" algn="ctr">
                <a:solidFill>
                  <a:srgbClr val="50E6FF"/>
                </a:solidFill>
                <a:prstDash val="solid"/>
                <a:headEnd type="none" w="lg" len="med"/>
                <a:tailEnd type="none" w="lg" len="med"/>
              </a:ln>
              <a:effectLst/>
            </p:spPr>
          </p:cxnSp>
          <p:cxnSp>
            <p:nvCxnSpPr>
              <p:cNvPr id="70" name="Straight Connector 69">
                <a:extLst>
                  <a:ext uri="{FF2B5EF4-FFF2-40B4-BE49-F238E27FC236}">
                    <a16:creationId xmlns:a16="http://schemas.microsoft.com/office/drawing/2014/main" id="{35FEA7BD-6CCB-40D2-899A-9437544AECD7}"/>
                  </a:ext>
                </a:extLst>
              </p:cNvPr>
              <p:cNvCxnSpPr>
                <a:cxnSpLocks/>
              </p:cNvCxnSpPr>
              <p:nvPr/>
            </p:nvCxnSpPr>
            <p:spPr>
              <a:xfrm>
                <a:off x="9736079" y="1940552"/>
                <a:ext cx="0" cy="2117442"/>
              </a:xfrm>
              <a:prstGeom prst="line">
                <a:avLst/>
              </a:prstGeom>
              <a:noFill/>
              <a:ln w="19050" cap="flat" cmpd="sng" algn="ctr">
                <a:solidFill>
                  <a:srgbClr val="50E6FF"/>
                </a:solidFill>
                <a:prstDash val="solid"/>
                <a:headEnd type="none" w="lg" len="med"/>
                <a:tailEnd type="none" w="lg" len="med"/>
              </a:ln>
              <a:effectLst/>
            </p:spPr>
          </p:cxnSp>
          <p:cxnSp>
            <p:nvCxnSpPr>
              <p:cNvPr id="71" name="Straight Connector 70">
                <a:extLst>
                  <a:ext uri="{FF2B5EF4-FFF2-40B4-BE49-F238E27FC236}">
                    <a16:creationId xmlns:a16="http://schemas.microsoft.com/office/drawing/2014/main" id="{ED01C02F-C20B-42FA-9E3F-6C2AE740FC19}"/>
                  </a:ext>
                </a:extLst>
              </p:cNvPr>
              <p:cNvCxnSpPr>
                <a:cxnSpLocks/>
              </p:cNvCxnSpPr>
              <p:nvPr/>
            </p:nvCxnSpPr>
            <p:spPr>
              <a:xfrm>
                <a:off x="9938052" y="1940552"/>
                <a:ext cx="0" cy="1818395"/>
              </a:xfrm>
              <a:prstGeom prst="line">
                <a:avLst/>
              </a:prstGeom>
              <a:noFill/>
              <a:ln w="19050" cap="flat" cmpd="sng" algn="ctr">
                <a:solidFill>
                  <a:srgbClr val="50E6FF"/>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A1344AD6-3C17-4F69-BFC6-1D515F359721}"/>
                  </a:ext>
                </a:extLst>
              </p:cNvPr>
              <p:cNvCxnSpPr>
                <a:cxnSpLocks/>
              </p:cNvCxnSpPr>
              <p:nvPr/>
            </p:nvCxnSpPr>
            <p:spPr>
              <a:xfrm>
                <a:off x="10121624" y="1940552"/>
                <a:ext cx="0" cy="1331238"/>
              </a:xfrm>
              <a:prstGeom prst="line">
                <a:avLst/>
              </a:prstGeom>
              <a:noFill/>
              <a:ln w="19050" cap="flat" cmpd="sng" algn="ctr">
                <a:solidFill>
                  <a:srgbClr val="50E6FF"/>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C06EBDA8-8CD0-408F-943F-6B236AD433B3}"/>
                  </a:ext>
                </a:extLst>
              </p:cNvPr>
              <p:cNvCxnSpPr>
                <a:cxnSpLocks/>
              </p:cNvCxnSpPr>
              <p:nvPr/>
            </p:nvCxnSpPr>
            <p:spPr>
              <a:xfrm>
                <a:off x="10310392" y="1940552"/>
                <a:ext cx="0" cy="1887451"/>
              </a:xfrm>
              <a:prstGeom prst="line">
                <a:avLst/>
              </a:prstGeom>
              <a:noFill/>
              <a:ln w="19050" cap="flat" cmpd="sng" algn="ctr">
                <a:solidFill>
                  <a:srgbClr val="50E6FF"/>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DE019BBE-0959-4D8D-AB3E-C5C7BBC1373B}"/>
                  </a:ext>
                </a:extLst>
              </p:cNvPr>
              <p:cNvCxnSpPr>
                <a:cxnSpLocks/>
                <a:endCxn id="82" idx="10"/>
              </p:cNvCxnSpPr>
              <p:nvPr/>
            </p:nvCxnSpPr>
            <p:spPr>
              <a:xfrm>
                <a:off x="10509551" y="1940552"/>
                <a:ext cx="4197" cy="2874384"/>
              </a:xfrm>
              <a:prstGeom prst="line">
                <a:avLst/>
              </a:prstGeom>
              <a:noFill/>
              <a:ln w="19050" cap="flat" cmpd="sng" algn="ctr">
                <a:solidFill>
                  <a:srgbClr val="50E6FF"/>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1F014CC1-92BD-4540-9CA4-EE1E5F30E77E}"/>
                  </a:ext>
                </a:extLst>
              </p:cNvPr>
              <p:cNvCxnSpPr>
                <a:cxnSpLocks/>
              </p:cNvCxnSpPr>
              <p:nvPr/>
            </p:nvCxnSpPr>
            <p:spPr>
              <a:xfrm>
                <a:off x="10709362" y="1940552"/>
                <a:ext cx="0" cy="3153962"/>
              </a:xfrm>
              <a:prstGeom prst="line">
                <a:avLst/>
              </a:prstGeom>
              <a:noFill/>
              <a:ln w="19050" cap="flat" cmpd="sng" algn="ctr">
                <a:solidFill>
                  <a:srgbClr val="50E6FF"/>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CE71722B-361A-4AA7-A0F6-D25EC31C99F7}"/>
                  </a:ext>
                </a:extLst>
              </p:cNvPr>
              <p:cNvCxnSpPr>
                <a:cxnSpLocks/>
                <a:endCxn id="82" idx="12"/>
              </p:cNvCxnSpPr>
              <p:nvPr/>
            </p:nvCxnSpPr>
            <p:spPr>
              <a:xfrm flipH="1">
                <a:off x="10879918" y="1940552"/>
                <a:ext cx="13017" cy="3549183"/>
              </a:xfrm>
              <a:prstGeom prst="line">
                <a:avLst/>
              </a:prstGeom>
              <a:noFill/>
              <a:ln w="19050" cap="flat" cmpd="sng" algn="ctr">
                <a:solidFill>
                  <a:srgbClr val="50E6FF"/>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A2D8EB75-1CDF-4484-9CFB-B83176FCC8E0}"/>
                  </a:ext>
                </a:extLst>
              </p:cNvPr>
              <p:cNvCxnSpPr>
                <a:cxnSpLocks/>
              </p:cNvCxnSpPr>
              <p:nvPr/>
            </p:nvCxnSpPr>
            <p:spPr>
              <a:xfrm>
                <a:off x="11081702" y="1940552"/>
                <a:ext cx="0" cy="3750382"/>
              </a:xfrm>
              <a:prstGeom prst="line">
                <a:avLst/>
              </a:prstGeom>
              <a:noFill/>
              <a:ln w="19050" cap="flat" cmpd="sng" algn="ctr">
                <a:solidFill>
                  <a:srgbClr val="50E6FF"/>
                </a:solidFill>
                <a:prstDash val="solid"/>
                <a:headEnd type="none" w="lg" len="med"/>
                <a:tailEnd type="none" w="lg" len="med"/>
              </a:ln>
              <a:effectLst/>
            </p:spPr>
          </p:cxnSp>
          <p:sp>
            <p:nvSpPr>
              <p:cNvPr id="78" name="TextBox 77">
                <a:extLst>
                  <a:ext uri="{FF2B5EF4-FFF2-40B4-BE49-F238E27FC236}">
                    <a16:creationId xmlns:a16="http://schemas.microsoft.com/office/drawing/2014/main" id="{E5E00638-9727-48A3-9837-F34D7260A90D}"/>
                  </a:ext>
                </a:extLst>
              </p:cNvPr>
              <p:cNvSpPr txBox="1"/>
              <p:nvPr/>
            </p:nvSpPr>
            <p:spPr>
              <a:xfrm flipH="1">
                <a:off x="7257344" y="3758948"/>
                <a:ext cx="213904"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cs typeface="Segoe UI" panose="020B0502040204020203" pitchFamily="34" charset="0"/>
                  </a:rPr>
                  <a:t>2</a:t>
                </a:r>
              </a:p>
            </p:txBody>
          </p:sp>
          <p:sp>
            <p:nvSpPr>
              <p:cNvPr id="79" name="TextBox 78">
                <a:extLst>
                  <a:ext uri="{FF2B5EF4-FFF2-40B4-BE49-F238E27FC236}">
                    <a16:creationId xmlns:a16="http://schemas.microsoft.com/office/drawing/2014/main" id="{742CDAAE-833D-4B51-8850-40A1B9532524}"/>
                  </a:ext>
                </a:extLst>
              </p:cNvPr>
              <p:cNvSpPr txBox="1"/>
              <p:nvPr/>
            </p:nvSpPr>
            <p:spPr>
              <a:xfrm>
                <a:off x="8560493" y="4677658"/>
                <a:ext cx="1923139" cy="274556"/>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cs typeface="Segoe UI" panose="020B0502040204020203" pitchFamily="34" charset="0"/>
                  </a:rPr>
                  <a:t>vCores used</a:t>
                </a:r>
              </a:p>
            </p:txBody>
          </p:sp>
          <p:sp>
            <p:nvSpPr>
              <p:cNvPr id="80" name="TextBox 79">
                <a:extLst>
                  <a:ext uri="{FF2B5EF4-FFF2-40B4-BE49-F238E27FC236}">
                    <a16:creationId xmlns:a16="http://schemas.microsoft.com/office/drawing/2014/main" id="{AD9227B2-C237-43D7-9814-CB2F956858E7}"/>
                  </a:ext>
                </a:extLst>
              </p:cNvPr>
              <p:cNvSpPr txBox="1"/>
              <p:nvPr/>
            </p:nvSpPr>
            <p:spPr>
              <a:xfrm flipH="1">
                <a:off x="7257344" y="5730645"/>
                <a:ext cx="213904"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rPr>
                  <a:t>0</a:t>
                </a:r>
              </a:p>
            </p:txBody>
          </p:sp>
          <p:cxnSp>
            <p:nvCxnSpPr>
              <p:cNvPr id="81" name="Straight Connector 80">
                <a:extLst>
                  <a:ext uri="{FF2B5EF4-FFF2-40B4-BE49-F238E27FC236}">
                    <a16:creationId xmlns:a16="http://schemas.microsoft.com/office/drawing/2014/main" id="{1783341F-BC71-46BE-AB48-120E23497EFC}"/>
                  </a:ext>
                </a:extLst>
              </p:cNvPr>
              <p:cNvCxnSpPr>
                <a:cxnSpLocks/>
              </p:cNvCxnSpPr>
              <p:nvPr/>
            </p:nvCxnSpPr>
            <p:spPr>
              <a:xfrm>
                <a:off x="7444337" y="1910827"/>
                <a:ext cx="4319427" cy="0"/>
              </a:xfrm>
              <a:prstGeom prst="line">
                <a:avLst/>
              </a:prstGeom>
              <a:noFill/>
              <a:ln w="57150" cap="flat" cmpd="sng" algn="ctr">
                <a:solidFill>
                  <a:srgbClr val="0078D4"/>
                </a:solidFill>
                <a:prstDash val="solid"/>
                <a:headEnd type="none" w="lg" len="med"/>
                <a:tailEnd type="none" w="lg" len="med"/>
              </a:ln>
              <a:effectLst/>
            </p:spPr>
          </p:cxnSp>
          <p:sp>
            <p:nvSpPr>
              <p:cNvPr id="82" name="Freeform: Shape 81">
                <a:extLst>
                  <a:ext uri="{FF2B5EF4-FFF2-40B4-BE49-F238E27FC236}">
                    <a16:creationId xmlns:a16="http://schemas.microsoft.com/office/drawing/2014/main" id="{3C223246-6189-4DFA-9D0B-87F7B11F5B70}"/>
                  </a:ext>
                </a:extLst>
              </p:cNvPr>
              <p:cNvSpPr/>
              <p:nvPr/>
            </p:nvSpPr>
            <p:spPr bwMode="auto">
              <a:xfrm>
                <a:off x="7443152" y="1940551"/>
                <a:ext cx="3876170" cy="3962433"/>
              </a:xfrm>
              <a:custGeom>
                <a:avLst/>
                <a:gdLst>
                  <a:gd name="connsiteX0" fmla="*/ 0 w 3849831"/>
                  <a:gd name="connsiteY0" fmla="*/ 3483503 h 3935507"/>
                  <a:gd name="connsiteX1" fmla="*/ 649431 w 3849831"/>
                  <a:gd name="connsiteY1" fmla="*/ 3291271 h 3935507"/>
                  <a:gd name="connsiteX2" fmla="*/ 1085850 w 3849831"/>
                  <a:gd name="connsiteY2" fmla="*/ 2698989 h 3935507"/>
                  <a:gd name="connsiteX3" fmla="*/ 1454727 w 3849831"/>
                  <a:gd name="connsiteY3" fmla="*/ 1332584 h 3935507"/>
                  <a:gd name="connsiteX4" fmla="*/ 1704109 w 3849831"/>
                  <a:gd name="connsiteY4" fmla="*/ 163607 h 3935507"/>
                  <a:gd name="connsiteX5" fmla="*/ 1859972 w 3849831"/>
                  <a:gd name="connsiteY5" fmla="*/ 189584 h 3935507"/>
                  <a:gd name="connsiteX6" fmla="*/ 2156113 w 3849831"/>
                  <a:gd name="connsiteY6" fmla="*/ 1841739 h 3935507"/>
                  <a:gd name="connsiteX7" fmla="*/ 2384713 w 3849831"/>
                  <a:gd name="connsiteY7" fmla="*/ 2080730 h 3935507"/>
                  <a:gd name="connsiteX8" fmla="*/ 2602922 w 3849831"/>
                  <a:gd name="connsiteY8" fmla="*/ 1394930 h 3935507"/>
                  <a:gd name="connsiteX9" fmla="*/ 2758786 w 3849831"/>
                  <a:gd name="connsiteY9" fmla="*/ 1540403 h 3935507"/>
                  <a:gd name="connsiteX10" fmla="*/ 3049731 w 3849831"/>
                  <a:gd name="connsiteY10" fmla="*/ 2854853 h 3935507"/>
                  <a:gd name="connsiteX11" fmla="*/ 3288722 w 3849831"/>
                  <a:gd name="connsiteY11" fmla="*/ 3218534 h 3935507"/>
                  <a:gd name="connsiteX12" fmla="*/ 3413413 w 3849831"/>
                  <a:gd name="connsiteY12" fmla="*/ 3525066 h 3935507"/>
                  <a:gd name="connsiteX13" fmla="*/ 3849831 w 3849831"/>
                  <a:gd name="connsiteY13" fmla="*/ 3935507 h 3935507"/>
                  <a:gd name="connsiteX14" fmla="*/ 3849831 w 3849831"/>
                  <a:gd name="connsiteY14" fmla="*/ 3935507 h 39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9831" h="3935507">
                    <a:moveTo>
                      <a:pt x="0" y="3483503"/>
                    </a:moveTo>
                    <a:cubicBezTo>
                      <a:pt x="234228" y="3452763"/>
                      <a:pt x="468456" y="3422023"/>
                      <a:pt x="649431" y="3291271"/>
                    </a:cubicBezTo>
                    <a:cubicBezTo>
                      <a:pt x="830406" y="3160519"/>
                      <a:pt x="951634" y="3025437"/>
                      <a:pt x="1085850" y="2698989"/>
                    </a:cubicBezTo>
                    <a:cubicBezTo>
                      <a:pt x="1220066" y="2372541"/>
                      <a:pt x="1351684" y="1755148"/>
                      <a:pt x="1454727" y="1332584"/>
                    </a:cubicBezTo>
                    <a:cubicBezTo>
                      <a:pt x="1557770" y="910020"/>
                      <a:pt x="1636568" y="354107"/>
                      <a:pt x="1704109" y="163607"/>
                    </a:cubicBezTo>
                    <a:cubicBezTo>
                      <a:pt x="1771650" y="-26893"/>
                      <a:pt x="1784638" y="-90105"/>
                      <a:pt x="1859972" y="189584"/>
                    </a:cubicBezTo>
                    <a:cubicBezTo>
                      <a:pt x="1935306" y="469273"/>
                      <a:pt x="2068656" y="1526548"/>
                      <a:pt x="2156113" y="1841739"/>
                    </a:cubicBezTo>
                    <a:cubicBezTo>
                      <a:pt x="2243570" y="2156930"/>
                      <a:pt x="2310245" y="2155198"/>
                      <a:pt x="2384713" y="2080730"/>
                    </a:cubicBezTo>
                    <a:cubicBezTo>
                      <a:pt x="2459181" y="2006262"/>
                      <a:pt x="2540577" y="1484984"/>
                      <a:pt x="2602922" y="1394930"/>
                    </a:cubicBezTo>
                    <a:cubicBezTo>
                      <a:pt x="2665267" y="1304876"/>
                      <a:pt x="2684318" y="1297083"/>
                      <a:pt x="2758786" y="1540403"/>
                    </a:cubicBezTo>
                    <a:cubicBezTo>
                      <a:pt x="2833254" y="1783723"/>
                      <a:pt x="2961408" y="2575164"/>
                      <a:pt x="3049731" y="2854853"/>
                    </a:cubicBezTo>
                    <a:cubicBezTo>
                      <a:pt x="3138054" y="3134541"/>
                      <a:pt x="3228108" y="3106832"/>
                      <a:pt x="3288722" y="3218534"/>
                    </a:cubicBezTo>
                    <a:cubicBezTo>
                      <a:pt x="3349336" y="3330236"/>
                      <a:pt x="3319895" y="3405571"/>
                      <a:pt x="3413413" y="3525066"/>
                    </a:cubicBezTo>
                    <a:cubicBezTo>
                      <a:pt x="3506931" y="3644561"/>
                      <a:pt x="3849831" y="3935507"/>
                      <a:pt x="3849831" y="3935507"/>
                    </a:cubicBezTo>
                    <a:lnTo>
                      <a:pt x="3849831" y="3935507"/>
                    </a:lnTo>
                  </a:path>
                </a:pathLst>
              </a:custGeom>
              <a:noFill/>
              <a:ln w="38100"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47" name="TextBox 46">
              <a:extLst>
                <a:ext uri="{FF2B5EF4-FFF2-40B4-BE49-F238E27FC236}">
                  <a16:creationId xmlns:a16="http://schemas.microsoft.com/office/drawing/2014/main" id="{76B67A15-4A7B-41A4-B46D-4FF277F0BA74}"/>
                </a:ext>
              </a:extLst>
            </p:cNvPr>
            <p:cNvSpPr txBox="1"/>
            <p:nvPr/>
          </p:nvSpPr>
          <p:spPr>
            <a:xfrm>
              <a:off x="7813350" y="871586"/>
              <a:ext cx="3994898"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502040204020203" pitchFamily="34" charset="0"/>
                  <a:cs typeface="Segoe UI Semibold" panose="020B0502040204020203" pitchFamily="34" charset="0"/>
                </a:rPr>
                <a:t>Provisioned compute with unpredictable and intermittent workloads</a:t>
              </a:r>
            </a:p>
          </p:txBody>
        </p:sp>
      </p:grpSp>
      <p:sp>
        <p:nvSpPr>
          <p:cNvPr id="83" name="TextBox 82">
            <a:extLst>
              <a:ext uri="{FF2B5EF4-FFF2-40B4-BE49-F238E27FC236}">
                <a16:creationId xmlns:a16="http://schemas.microsoft.com/office/drawing/2014/main" id="{B7EA26B3-62CD-474A-A325-98C634199B96}"/>
              </a:ext>
            </a:extLst>
          </p:cNvPr>
          <p:cNvSpPr txBox="1"/>
          <p:nvPr/>
        </p:nvSpPr>
        <p:spPr>
          <a:xfrm>
            <a:off x="9581321" y="2420879"/>
            <a:ext cx="1689577" cy="492443"/>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cs typeface="Segoe UI" panose="020B0502040204020203" pitchFamily="34" charset="0"/>
              </a:rPr>
              <a:t>Unused compute resources</a:t>
            </a:r>
          </a:p>
        </p:txBody>
      </p:sp>
    </p:spTree>
    <p:extLst>
      <p:ext uri="{BB962C8B-B14F-4D97-AF65-F5344CB8AC3E}">
        <p14:creationId xmlns:p14="http://schemas.microsoft.com/office/powerpoint/2010/main" val="39257421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428625" y="588130"/>
            <a:ext cx="5667375" cy="984885"/>
          </a:xfrm>
        </p:spPr>
        <p:txBody>
          <a:bodyPr/>
          <a:lstStyle/>
          <a:p>
            <a:r>
              <a:rPr lang="en-US" sz="3200" dirty="0"/>
              <a:t>Optimize price to performance with per-second billing </a:t>
            </a:r>
          </a:p>
        </p:txBody>
      </p:sp>
      <p:sp>
        <p:nvSpPr>
          <p:cNvPr id="2" name="TextBox 1">
            <a:extLst>
              <a:ext uri="{FF2B5EF4-FFF2-40B4-BE49-F238E27FC236}">
                <a16:creationId xmlns:a16="http://schemas.microsoft.com/office/drawing/2014/main" id="{D1D831A8-54FE-4A1F-8B4D-DA7C0828F2EB}"/>
              </a:ext>
            </a:extLst>
          </p:cNvPr>
          <p:cNvSpPr txBox="1"/>
          <p:nvPr/>
        </p:nvSpPr>
        <p:spPr>
          <a:xfrm>
            <a:off x="254412" y="2054574"/>
            <a:ext cx="5017476" cy="3203954"/>
          </a:xfrm>
          <a:prstGeom prst="rect">
            <a:avLst/>
          </a:prstGeom>
          <a:noFill/>
        </p:spPr>
        <p:txBody>
          <a:bodyPr wrap="square" lIns="182880" tIns="146304" rIns="182880" bIns="146304" rtlCol="0">
            <a:spAutoFit/>
          </a:bodyPr>
          <a:lstStyle/>
          <a:p>
            <a:pPr>
              <a:spcBef>
                <a:spcPts val="600"/>
              </a:spcBef>
              <a:spcAft>
                <a:spcPts val="1200"/>
              </a:spcAft>
            </a:pPr>
            <a:r>
              <a:rPr lang="en-US" sz="1600" dirty="0">
                <a:solidFill>
                  <a:schemeClr val="bg1"/>
                </a:solidFill>
                <a:latin typeface="Segoe UI" panose="020B0502040204020203" pitchFamily="34" charset="0"/>
                <a:cs typeface="Segoe UI" panose="020B0502040204020203" pitchFamily="34" charset="0"/>
              </a:rPr>
              <a:t>Compute resources scale dynamically up or down based on workload requirements</a:t>
            </a:r>
          </a:p>
          <a:p>
            <a:pPr>
              <a:spcBef>
                <a:spcPts val="600"/>
              </a:spcBef>
              <a:spcAft>
                <a:spcPts val="1200"/>
              </a:spcAft>
            </a:pPr>
            <a:r>
              <a:rPr lang="en-US" sz="1600" dirty="0">
                <a:solidFill>
                  <a:schemeClr val="bg1"/>
                </a:solidFill>
                <a:latin typeface="Segoe UI" panose="020B0502040204020203" pitchFamily="34" charset="0"/>
                <a:cs typeface="Segoe UI" panose="020B0502040204020203" pitchFamily="34" charset="0"/>
              </a:rPr>
              <a:t>Configure minimum and maximum vCores to define the range of available compute capacity </a:t>
            </a:r>
          </a:p>
          <a:p>
            <a:pPr>
              <a:spcBef>
                <a:spcPts val="600"/>
              </a:spcBef>
              <a:spcAft>
                <a:spcPts val="1200"/>
              </a:spcAft>
            </a:pPr>
            <a:r>
              <a:rPr lang="en-US" sz="1600" dirty="0">
                <a:solidFill>
                  <a:schemeClr val="bg1"/>
                </a:solidFill>
                <a:latin typeface="Segoe UI" panose="020B0502040204020203" pitchFamily="34" charset="0"/>
                <a:cs typeface="Segoe UI" panose="020B0502040204020203" pitchFamily="34" charset="0"/>
              </a:rPr>
              <a:t>Use auto-pause delay to define the time period the dataset must be inactive before pausing </a:t>
            </a:r>
          </a:p>
          <a:p>
            <a:pPr>
              <a:spcBef>
                <a:spcPts val="600"/>
              </a:spcBef>
              <a:spcAft>
                <a:spcPts val="1200"/>
              </a:spcAft>
            </a:pPr>
            <a:r>
              <a:rPr lang="en-US" sz="1600" dirty="0">
                <a:solidFill>
                  <a:schemeClr val="bg1"/>
                </a:solidFill>
                <a:latin typeface="Segoe UI" panose="020B0502040204020203" pitchFamily="34" charset="0"/>
                <a:cs typeface="Segoe UI" panose="020B0502040204020203" pitchFamily="34" charset="0"/>
              </a:rPr>
              <a:t>Pay for compute based on the vCores and memory used per second, with lowest billing based on configured vCore minimum</a:t>
            </a:r>
          </a:p>
        </p:txBody>
      </p:sp>
      <p:grpSp>
        <p:nvGrpSpPr>
          <p:cNvPr id="220" name="Group 219">
            <a:extLst>
              <a:ext uri="{FF2B5EF4-FFF2-40B4-BE49-F238E27FC236}">
                <a16:creationId xmlns:a16="http://schemas.microsoft.com/office/drawing/2014/main" id="{85CC2D87-D788-422A-8702-696EA4F5A305}"/>
              </a:ext>
            </a:extLst>
          </p:cNvPr>
          <p:cNvGrpSpPr/>
          <p:nvPr/>
        </p:nvGrpSpPr>
        <p:grpSpPr>
          <a:xfrm>
            <a:off x="6660136" y="954226"/>
            <a:ext cx="4932360" cy="4695680"/>
            <a:chOff x="6651670" y="878026"/>
            <a:chExt cx="4932360" cy="4695680"/>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309642" y="4418763"/>
              <a:ext cx="4183577" cy="460299"/>
              <a:chOff x="7309642" y="4418763"/>
              <a:chExt cx="4183577"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277" cy="263539"/>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277" cy="263539"/>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8" y="4486948"/>
                <a:ext cx="169277" cy="388377"/>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2"/>
                <a:ext cx="169277" cy="372523"/>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3"/>
                <a:ext cx="169277" cy="378196"/>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7" y="4499622"/>
                <a:ext cx="169277" cy="378881"/>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0" y="4490519"/>
                <a:ext cx="169277" cy="384806"/>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277" cy="388377"/>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3"/>
                <a:ext cx="169277" cy="382452"/>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9" y="4492871"/>
                <a:ext cx="169277" cy="382454"/>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2" y="4502613"/>
                <a:ext cx="169277" cy="376095"/>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4" y="4502966"/>
                <a:ext cx="169277" cy="376096"/>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6" y="4496047"/>
                <a:ext cx="169277" cy="382453"/>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8" y="4496047"/>
                <a:ext cx="169277" cy="382453"/>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0" y="4493694"/>
                <a:ext cx="169277" cy="384806"/>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2" y="4490519"/>
                <a:ext cx="169277" cy="388377"/>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277" cy="382452"/>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5"/>
                <a:ext cx="169277" cy="382454"/>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277" cy="376095"/>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30" y="4425064"/>
                <a:ext cx="169277" cy="376096"/>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5"/>
                <a:ext cx="169277" cy="382453"/>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4" y="4418764"/>
                <a:ext cx="169277" cy="382453"/>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6" y="4425616"/>
                <a:ext cx="169277" cy="376096"/>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8" y="4421959"/>
                <a:ext cx="169277" cy="382453"/>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2" y="4418763"/>
                <a:ext cx="169277" cy="382453"/>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37643" y="5377372"/>
              <a:ext cx="874418" cy="169277"/>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cs typeface="Segoe UI" panose="020B0502040204020203" pitchFamily="34" charset="0"/>
                </a:rPr>
                <a:t>Min </a:t>
              </a:r>
              <a:r>
                <a:rPr kumimoji="0" lang="en-US" sz="1100" b="0" i="0" u="none" strike="noStrike" kern="0" cap="none" spc="0" normalizeH="0" baseline="0" noProof="0" dirty="0" err="1">
                  <a:ln>
                    <a:noFill/>
                  </a:ln>
                  <a:solidFill>
                    <a:srgbClr val="000000"/>
                  </a:solidFill>
                  <a:effectLst/>
                  <a:uLnTx/>
                  <a:uFillTx/>
                  <a:cs typeface="Segoe UI" panose="020B0502040204020203" pitchFamily="34" charset="0"/>
                </a:rPr>
                <a:t>vcores</a:t>
              </a:r>
              <a:endParaRPr kumimoji="0" lang="en-US" sz="1100" b="0" i="0" u="none" strike="noStrike" kern="0" cap="none" spc="0" normalizeH="0" baseline="0" noProof="0" dirty="0">
                <a:ln>
                  <a:noFill/>
                </a:ln>
                <a:solidFill>
                  <a:srgbClr val="000000"/>
                </a:solidFill>
                <a:effectLst/>
                <a:uLnTx/>
                <a:uFillTx/>
                <a:cs typeface="Segoe UI" panose="020B0502040204020203" pitchFamily="34" charset="0"/>
              </a:endParaRP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99187" y="2990946"/>
              <a:ext cx="3151188"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latin typeface="Segoe UI Semibold" panose="020B0502040204020203" pitchFamily="34" charset="0"/>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205690" y="1583449"/>
              <a:ext cx="191828" cy="16927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86573" y="1004373"/>
              <a:ext cx="4497457"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33194" y="878026"/>
              <a:ext cx="3831864" cy="3118912"/>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205690" y="3479668"/>
              <a:ext cx="191828" cy="16927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32649" y="2811551"/>
              <a:ext cx="563470" cy="169277"/>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200345" y="4284172"/>
              <a:ext cx="191828" cy="16927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324937" y="1661127"/>
              <a:ext cx="4259093"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92131" y="2811551"/>
              <a:ext cx="663856" cy="169277"/>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415209" y="5388602"/>
              <a:ext cx="874418" cy="169277"/>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cs typeface="Segoe UI" panose="020B0502040204020203" pitchFamily="34" charset="0"/>
                </a:rPr>
                <a:t>Max </a:t>
              </a:r>
              <a:r>
                <a:rPr kumimoji="0" lang="en-US" sz="1100" b="0" i="0" u="none" strike="noStrike" kern="0" cap="none" spc="0" normalizeH="0" baseline="0" noProof="0" dirty="0" err="1">
                  <a:ln>
                    <a:noFill/>
                  </a:ln>
                  <a:solidFill>
                    <a:srgbClr val="000000"/>
                  </a:solidFill>
                  <a:effectLst/>
                  <a:uLnTx/>
                  <a:uFillTx/>
                  <a:cs typeface="Segoe UI" panose="020B0502040204020203" pitchFamily="34" charset="0"/>
                </a:rPr>
                <a:t>vcores</a:t>
              </a:r>
              <a:endParaRPr kumimoji="0" lang="en-US" sz="1100" b="0" i="0" u="none" strike="noStrike" kern="0" cap="none" spc="0" normalizeH="0" baseline="0" noProof="0" dirty="0">
                <a:ln>
                  <a:noFill/>
                </a:ln>
                <a:solidFill>
                  <a:srgbClr val="000000"/>
                </a:solidFill>
                <a:effectLst/>
                <a:uLnTx/>
                <a:uFillTx/>
                <a:cs typeface="Segoe UI" panose="020B0502040204020203" pitchFamily="34" charset="0"/>
              </a:endParaRPr>
            </a:p>
          </p:txBody>
        </p:sp>
        <p:sp>
          <p:nvSpPr>
            <p:cNvPr id="233" name="TextBox 232">
              <a:extLst>
                <a:ext uri="{FF2B5EF4-FFF2-40B4-BE49-F238E27FC236}">
                  <a16:creationId xmlns:a16="http://schemas.microsoft.com/office/drawing/2014/main" id="{540FB0EC-087E-4768-9D1B-FD87C17907BF}"/>
                </a:ext>
              </a:extLst>
            </p:cNvPr>
            <p:cNvSpPr txBox="1"/>
            <p:nvPr/>
          </p:nvSpPr>
          <p:spPr>
            <a:xfrm>
              <a:off x="9591321" y="5388602"/>
              <a:ext cx="874418" cy="169277"/>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65018" y="3544960"/>
              <a:ext cx="0" cy="822817"/>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67764" y="3544960"/>
              <a:ext cx="0" cy="822817"/>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70510" y="3544960"/>
              <a:ext cx="0" cy="822817"/>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73256" y="3276134"/>
              <a:ext cx="0" cy="1091643"/>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74852" y="3056343"/>
              <a:ext cx="1150" cy="1311434"/>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76624" y="2385107"/>
              <a:ext cx="110" cy="1979691"/>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81494" y="3002561"/>
              <a:ext cx="8396" cy="1365216"/>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84240" y="2800350"/>
              <a:ext cx="0" cy="1567427"/>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83938" y="2237178"/>
              <a:ext cx="8403" cy="2127620"/>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97115" y="1744910"/>
              <a:ext cx="0" cy="2622867"/>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67362" y="1827023"/>
              <a:ext cx="32499" cy="254075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96171" y="2863191"/>
              <a:ext cx="21279" cy="1501607"/>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33038" y="2935203"/>
              <a:ext cx="0" cy="1429595"/>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30469" y="3286766"/>
              <a:ext cx="9508" cy="1085489"/>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38530" y="3559049"/>
              <a:ext cx="0" cy="805749"/>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48659" y="3544759"/>
              <a:ext cx="3676" cy="820039"/>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51405" y="3536492"/>
              <a:ext cx="0" cy="828306"/>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54151" y="3544960"/>
              <a:ext cx="4139" cy="819838"/>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72094" y="3536492"/>
              <a:ext cx="5105" cy="828306"/>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65649" y="5388602"/>
              <a:ext cx="874418" cy="169277"/>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200466" y="5454932"/>
              <a:ext cx="191828"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63695" y="5454932"/>
              <a:ext cx="191828" cy="4571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406270" y="5454932"/>
              <a:ext cx="191828" cy="45719"/>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515946" y="5454932"/>
              <a:ext cx="191828" cy="4571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84498" y="3567495"/>
              <a:ext cx="0" cy="805749"/>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94627" y="3553205"/>
              <a:ext cx="3676" cy="820039"/>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97373" y="3544938"/>
              <a:ext cx="0" cy="828306"/>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700119" y="3553406"/>
              <a:ext cx="4139" cy="819838"/>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818062" y="3538588"/>
              <a:ext cx="5105" cy="828306"/>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38755" y="3544938"/>
              <a:ext cx="5105" cy="828306"/>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48345" y="3592912"/>
              <a:ext cx="6504" cy="765085"/>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60748" y="3560694"/>
              <a:ext cx="0" cy="805749"/>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70877" y="3546404"/>
              <a:ext cx="3676" cy="820039"/>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73623" y="3538137"/>
              <a:ext cx="0" cy="828306"/>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76369" y="3546605"/>
              <a:ext cx="4139" cy="819838"/>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94312" y="3538137"/>
              <a:ext cx="5105" cy="828306"/>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324937" y="4365716"/>
              <a:ext cx="4219974" cy="2061"/>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324627" y="1694540"/>
              <a:ext cx="4214867" cy="268074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33194" y="3565428"/>
              <a:ext cx="4250836"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36330" y="3379497"/>
              <a:ext cx="368743" cy="1550699"/>
            </a:xfrm>
            <a:prstGeom prst="round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10007073" y="3382779"/>
              <a:ext cx="833972" cy="1550699"/>
            </a:xfrm>
            <a:prstGeom prst="roundRect">
              <a:avLst/>
            </a:prstGeom>
            <a:noFill/>
            <a:ln w="12700" cap="rnd"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818062" y="3002561"/>
              <a:ext cx="0" cy="348473"/>
            </a:xfrm>
            <a:prstGeom prst="straightConnector1">
              <a:avLst/>
            </a:prstGeom>
            <a:noFill/>
            <a:ln w="9525" cap="flat" cmpd="sng" algn="ctr">
              <a:solidFill>
                <a:sysClr val="windowText" lastClr="000000"/>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24059" y="3002561"/>
              <a:ext cx="0" cy="348473"/>
            </a:xfrm>
            <a:prstGeom prst="straightConnector1">
              <a:avLst/>
            </a:prstGeom>
            <a:noFill/>
            <a:ln w="9525" cap="flat" cmpd="sng" algn="ctr">
              <a:solidFill>
                <a:sysClr val="windowText" lastClr="000000"/>
              </a:solidFill>
              <a:prstDash val="solid"/>
              <a:headEnd type="none"/>
              <a:tailEnd type="triangle"/>
            </a:ln>
            <a:effectLst/>
          </p:spPr>
        </p:cxnSp>
      </p:grpSp>
    </p:spTree>
    <p:extLst>
      <p:ext uri="{BB962C8B-B14F-4D97-AF65-F5344CB8AC3E}">
        <p14:creationId xmlns:p14="http://schemas.microsoft.com/office/powerpoint/2010/main" val="19879835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434975" y="249443"/>
            <a:ext cx="11336039" cy="739343"/>
          </a:xfrm>
        </p:spPr>
        <p:txBody>
          <a:bodyPr/>
          <a:lstStyle/>
          <a:p>
            <a:r>
              <a:rPr lang="en-US" sz="3200" dirty="0">
                <a:gradFill>
                  <a:gsLst>
                    <a:gs pos="1250">
                      <a:schemeClr val="tx1"/>
                    </a:gs>
                    <a:gs pos="100000">
                      <a:schemeClr val="tx1"/>
                    </a:gs>
                  </a:gsLst>
                  <a:lin ang="5400000" scaled="0"/>
                </a:gradFill>
              </a:rPr>
              <a:t>Choosing provisioned or serverless compute </a:t>
            </a:r>
          </a:p>
        </p:txBody>
      </p:sp>
      <p:sp>
        <p:nvSpPr>
          <p:cNvPr id="5" name="Text Placeholder 4">
            <a:extLst>
              <a:ext uri="{FF2B5EF4-FFF2-40B4-BE49-F238E27FC236}">
                <a16:creationId xmlns:a16="http://schemas.microsoft.com/office/drawing/2014/main" id="{ED8A8E73-098E-4C09-9CF1-EBCC47B232E3}"/>
              </a:ext>
            </a:extLst>
          </p:cNvPr>
          <p:cNvSpPr>
            <a:spLocks noGrp="1"/>
          </p:cNvSpPr>
          <p:nvPr>
            <p:ph type="body" sz="quarter" idx="10"/>
          </p:nvPr>
        </p:nvSpPr>
        <p:spPr>
          <a:xfrm>
            <a:off x="3602701" y="1312208"/>
            <a:ext cx="5005753" cy="1996444"/>
          </a:xfrm>
        </p:spPr>
        <p:txBody>
          <a:bodyPr/>
          <a:lstStyle/>
          <a:p>
            <a:r>
              <a:rPr lang="en-US" sz="1600" dirty="0"/>
              <a:t>More uniform resource utilization</a:t>
            </a:r>
          </a:p>
          <a:p>
            <a:r>
              <a:rPr lang="en-US" sz="1600" dirty="0"/>
              <a:t>Need for higher compute responsiveness</a:t>
            </a:r>
          </a:p>
          <a:p>
            <a:r>
              <a:rPr lang="en-US" sz="1600" dirty="0"/>
              <a:t>Scenarios where hourly billing granularity is ideal </a:t>
            </a:r>
          </a:p>
          <a:p>
            <a:r>
              <a:rPr lang="en-US" sz="1600" dirty="0"/>
              <a:t>Desire to maintain resource allocation </a:t>
            </a:r>
          </a:p>
          <a:p>
            <a:r>
              <a:rPr lang="en-US" sz="1600" dirty="0"/>
              <a:t>Interested in reserved capacity, Azure Hybrid Benefit, or elastic pools</a:t>
            </a:r>
          </a:p>
        </p:txBody>
      </p:sp>
      <p:sp>
        <p:nvSpPr>
          <p:cNvPr id="6" name="Text Placeholder 4">
            <a:extLst>
              <a:ext uri="{FF2B5EF4-FFF2-40B4-BE49-F238E27FC236}">
                <a16:creationId xmlns:a16="http://schemas.microsoft.com/office/drawing/2014/main" id="{3CAE8F25-9D99-4F30-B06D-E0FDD860A737}"/>
              </a:ext>
            </a:extLst>
          </p:cNvPr>
          <p:cNvSpPr txBox="1">
            <a:spLocks/>
          </p:cNvSpPr>
          <p:nvPr/>
        </p:nvSpPr>
        <p:spPr>
          <a:xfrm>
            <a:off x="448882" y="2358815"/>
            <a:ext cx="2339542" cy="44319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b="1" dirty="0">
                <a:latin typeface="+mj-lt"/>
              </a:rPr>
              <a:t>Characteristics for provisioned compute </a:t>
            </a:r>
          </a:p>
        </p:txBody>
      </p:sp>
      <p:sp>
        <p:nvSpPr>
          <p:cNvPr id="9" name="Text Placeholder 4">
            <a:extLst>
              <a:ext uri="{FF2B5EF4-FFF2-40B4-BE49-F238E27FC236}">
                <a16:creationId xmlns:a16="http://schemas.microsoft.com/office/drawing/2014/main" id="{3BDB7C6C-01CF-4370-B6A6-9162AC0B83D9}"/>
              </a:ext>
            </a:extLst>
          </p:cNvPr>
          <p:cNvSpPr txBox="1">
            <a:spLocks/>
          </p:cNvSpPr>
          <p:nvPr/>
        </p:nvSpPr>
        <p:spPr>
          <a:xfrm>
            <a:off x="450441" y="5049294"/>
            <a:ext cx="2411445" cy="44319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b="1" dirty="0">
                <a:latin typeface="+mj-lt"/>
              </a:rPr>
              <a:t>Characteristics for serverless compute  </a:t>
            </a:r>
          </a:p>
        </p:txBody>
      </p:sp>
      <p:sp>
        <p:nvSpPr>
          <p:cNvPr id="11" name="Text Placeholder 4">
            <a:extLst>
              <a:ext uri="{FF2B5EF4-FFF2-40B4-BE49-F238E27FC236}">
                <a16:creationId xmlns:a16="http://schemas.microsoft.com/office/drawing/2014/main" id="{6497C5E9-EF0D-417B-8081-2204536AB5AA}"/>
              </a:ext>
            </a:extLst>
          </p:cNvPr>
          <p:cNvSpPr txBox="1">
            <a:spLocks/>
          </p:cNvSpPr>
          <p:nvPr/>
        </p:nvSpPr>
        <p:spPr>
          <a:xfrm>
            <a:off x="3602701" y="4029511"/>
            <a:ext cx="5804088" cy="2163156"/>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Large shifts in usage and periods of inactivity</a:t>
            </a:r>
          </a:p>
          <a:p>
            <a:r>
              <a:rPr lang="en-US" sz="1600" dirty="0"/>
              <a:t>Comfort with resume delay and memory reclamation </a:t>
            </a:r>
          </a:p>
          <a:p>
            <a:r>
              <a:rPr lang="en-US" sz="1600" dirty="0"/>
              <a:t>Scenarios where per second billing granularity is ideal </a:t>
            </a:r>
          </a:p>
          <a:p>
            <a:r>
              <a:rPr lang="en-US" sz="1600" dirty="0"/>
              <a:t>Desire to delegate resource allocation </a:t>
            </a:r>
          </a:p>
          <a:p>
            <a:r>
              <a:rPr lang="en-US" sz="1600" dirty="0"/>
              <a:t>Currently using single databases on General Purpose service tier </a:t>
            </a:r>
          </a:p>
          <a:p>
            <a:endParaRPr lang="en-US" sz="1600" dirty="0"/>
          </a:p>
        </p:txBody>
      </p:sp>
      <p:sp>
        <p:nvSpPr>
          <p:cNvPr id="15" name="Text Placeholder 4">
            <a:extLst>
              <a:ext uri="{FF2B5EF4-FFF2-40B4-BE49-F238E27FC236}">
                <a16:creationId xmlns:a16="http://schemas.microsoft.com/office/drawing/2014/main" id="{1414C82A-7E51-4AC7-B12E-F63AF9EA33BE}"/>
              </a:ext>
            </a:extLst>
          </p:cNvPr>
          <p:cNvSpPr txBox="1">
            <a:spLocks/>
          </p:cNvSpPr>
          <p:nvPr/>
        </p:nvSpPr>
        <p:spPr>
          <a:xfrm>
            <a:off x="9828641" y="2881798"/>
            <a:ext cx="1797674" cy="1107996"/>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b="1" dirty="0">
                <a:solidFill>
                  <a:schemeClr val="tx2"/>
                </a:solidFill>
                <a:latin typeface="+mj-lt"/>
              </a:rPr>
              <a:t>Price optimization will help drive the decision between provisioned and serverless compute </a:t>
            </a:r>
          </a:p>
        </p:txBody>
      </p:sp>
      <p:sp>
        <p:nvSpPr>
          <p:cNvPr id="2" name="Freeform 1">
            <a:extLst>
              <a:ext uri="{FF2B5EF4-FFF2-40B4-BE49-F238E27FC236}">
                <a16:creationId xmlns:a16="http://schemas.microsoft.com/office/drawing/2014/main" id="{702BDC0D-31F3-2147-8C97-B0724E808E55}"/>
              </a:ext>
            </a:extLst>
          </p:cNvPr>
          <p:cNvSpPr/>
          <p:nvPr/>
        </p:nvSpPr>
        <p:spPr bwMode="auto">
          <a:xfrm>
            <a:off x="8952183" y="1339635"/>
            <a:ext cx="528103" cy="4405745"/>
          </a:xfrm>
          <a:custGeom>
            <a:avLst/>
            <a:gdLst>
              <a:gd name="connsiteX0" fmla="*/ 0 w 528102"/>
              <a:gd name="connsiteY0" fmla="*/ 0 h 4405745"/>
              <a:gd name="connsiteX1" fmla="*/ 528102 w 528102"/>
              <a:gd name="connsiteY1" fmla="*/ 0 h 4405745"/>
              <a:gd name="connsiteX2" fmla="*/ 528102 w 528102"/>
              <a:gd name="connsiteY2" fmla="*/ 4405745 h 4405745"/>
              <a:gd name="connsiteX3" fmla="*/ 224932 w 528102"/>
              <a:gd name="connsiteY3" fmla="*/ 4405745 h 4405745"/>
              <a:gd name="connsiteX0" fmla="*/ 0 w 528102"/>
              <a:gd name="connsiteY0" fmla="*/ 0 h 4405745"/>
              <a:gd name="connsiteX1" fmla="*/ 528102 w 528102"/>
              <a:gd name="connsiteY1" fmla="*/ 0 h 4405745"/>
              <a:gd name="connsiteX2" fmla="*/ 528102 w 528102"/>
              <a:gd name="connsiteY2" fmla="*/ 4405745 h 4405745"/>
              <a:gd name="connsiteX3" fmla="*/ 224932 w 528102"/>
              <a:gd name="connsiteY3" fmla="*/ 4405745 h 4405745"/>
              <a:gd name="connsiteX0" fmla="*/ 1 w 528103"/>
              <a:gd name="connsiteY0" fmla="*/ 0 h 4405745"/>
              <a:gd name="connsiteX1" fmla="*/ 528103 w 528103"/>
              <a:gd name="connsiteY1" fmla="*/ 0 h 4405745"/>
              <a:gd name="connsiteX2" fmla="*/ 528103 w 528103"/>
              <a:gd name="connsiteY2" fmla="*/ 4405745 h 4405745"/>
              <a:gd name="connsiteX3" fmla="*/ 0 w 528103"/>
              <a:gd name="connsiteY3" fmla="*/ 4405745 h 4405745"/>
            </a:gdLst>
            <a:ahLst/>
            <a:cxnLst>
              <a:cxn ang="0">
                <a:pos x="connsiteX0" y="connsiteY0"/>
              </a:cxn>
              <a:cxn ang="0">
                <a:pos x="connsiteX1" y="connsiteY1"/>
              </a:cxn>
              <a:cxn ang="0">
                <a:pos x="connsiteX2" y="connsiteY2"/>
              </a:cxn>
              <a:cxn ang="0">
                <a:pos x="connsiteX3" y="connsiteY3"/>
              </a:cxn>
            </a:cxnLst>
            <a:rect l="l" t="t" r="r" b="b"/>
            <a:pathLst>
              <a:path w="528103" h="4405745">
                <a:moveTo>
                  <a:pt x="1" y="0"/>
                </a:moveTo>
                <a:lnTo>
                  <a:pt x="528103" y="0"/>
                </a:lnTo>
                <a:lnTo>
                  <a:pt x="528103" y="4405745"/>
                </a:lnTo>
                <a:lnTo>
                  <a:pt x="0" y="4405745"/>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057E00C-5318-C64D-A00D-245D026359C2}"/>
              </a:ext>
            </a:extLst>
          </p:cNvPr>
          <p:cNvCxnSpPr/>
          <p:nvPr/>
        </p:nvCxnSpPr>
        <p:spPr>
          <a:xfrm flipH="1">
            <a:off x="9480286" y="3438780"/>
            <a:ext cx="22004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Freeform 17">
            <a:extLst>
              <a:ext uri="{FF2B5EF4-FFF2-40B4-BE49-F238E27FC236}">
                <a16:creationId xmlns:a16="http://schemas.microsoft.com/office/drawing/2014/main" id="{0E2A6FAD-4F80-0143-BF0F-E0196E411502}"/>
              </a:ext>
            </a:extLst>
          </p:cNvPr>
          <p:cNvSpPr/>
          <p:nvPr/>
        </p:nvSpPr>
        <p:spPr bwMode="auto">
          <a:xfrm>
            <a:off x="3128025" y="1338154"/>
            <a:ext cx="322288" cy="1903750"/>
          </a:xfrm>
          <a:custGeom>
            <a:avLst/>
            <a:gdLst>
              <a:gd name="connsiteX0" fmla="*/ 292308 w 314794"/>
              <a:gd name="connsiteY0" fmla="*/ 0 h 1903750"/>
              <a:gd name="connsiteX1" fmla="*/ 292308 w 314794"/>
              <a:gd name="connsiteY1" fmla="*/ 0 h 1903750"/>
              <a:gd name="connsiteX2" fmla="*/ 0 w 314794"/>
              <a:gd name="connsiteY2" fmla="*/ 0 h 1903750"/>
              <a:gd name="connsiteX3" fmla="*/ 0 w 314794"/>
              <a:gd name="connsiteY3" fmla="*/ 1903750 h 1903750"/>
              <a:gd name="connsiteX4" fmla="*/ 314794 w 314794"/>
              <a:gd name="connsiteY4" fmla="*/ 1903750 h 1903750"/>
              <a:gd name="connsiteX0" fmla="*/ 292308 w 322288"/>
              <a:gd name="connsiteY0" fmla="*/ 0 h 1903750"/>
              <a:gd name="connsiteX1" fmla="*/ 322288 w 322288"/>
              <a:gd name="connsiteY1" fmla="*/ 0 h 1903750"/>
              <a:gd name="connsiteX2" fmla="*/ 0 w 322288"/>
              <a:gd name="connsiteY2" fmla="*/ 0 h 1903750"/>
              <a:gd name="connsiteX3" fmla="*/ 0 w 322288"/>
              <a:gd name="connsiteY3" fmla="*/ 1903750 h 1903750"/>
              <a:gd name="connsiteX4" fmla="*/ 314794 w 322288"/>
              <a:gd name="connsiteY4" fmla="*/ 1903750 h 190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88" h="1903750">
                <a:moveTo>
                  <a:pt x="292308" y="0"/>
                </a:moveTo>
                <a:lnTo>
                  <a:pt x="322288" y="0"/>
                </a:lnTo>
                <a:lnTo>
                  <a:pt x="0" y="0"/>
                </a:lnTo>
                <a:lnTo>
                  <a:pt x="0" y="1903750"/>
                </a:lnTo>
                <a:lnTo>
                  <a:pt x="314794" y="190375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9" name="Freeform 18">
            <a:extLst>
              <a:ext uri="{FF2B5EF4-FFF2-40B4-BE49-F238E27FC236}">
                <a16:creationId xmlns:a16="http://schemas.microsoft.com/office/drawing/2014/main" id="{B7FC2FC4-3F1C-2A49-A264-0DD6985A3934}"/>
              </a:ext>
            </a:extLst>
          </p:cNvPr>
          <p:cNvSpPr/>
          <p:nvPr/>
        </p:nvSpPr>
        <p:spPr bwMode="auto">
          <a:xfrm>
            <a:off x="3125157" y="4053364"/>
            <a:ext cx="322288" cy="1692014"/>
          </a:xfrm>
          <a:custGeom>
            <a:avLst/>
            <a:gdLst>
              <a:gd name="connsiteX0" fmla="*/ 292308 w 314794"/>
              <a:gd name="connsiteY0" fmla="*/ 0 h 1903750"/>
              <a:gd name="connsiteX1" fmla="*/ 292308 w 314794"/>
              <a:gd name="connsiteY1" fmla="*/ 0 h 1903750"/>
              <a:gd name="connsiteX2" fmla="*/ 0 w 314794"/>
              <a:gd name="connsiteY2" fmla="*/ 0 h 1903750"/>
              <a:gd name="connsiteX3" fmla="*/ 0 w 314794"/>
              <a:gd name="connsiteY3" fmla="*/ 1903750 h 1903750"/>
              <a:gd name="connsiteX4" fmla="*/ 314794 w 314794"/>
              <a:gd name="connsiteY4" fmla="*/ 1903750 h 1903750"/>
              <a:gd name="connsiteX0" fmla="*/ 292308 w 322288"/>
              <a:gd name="connsiteY0" fmla="*/ 0 h 1903750"/>
              <a:gd name="connsiteX1" fmla="*/ 322288 w 322288"/>
              <a:gd name="connsiteY1" fmla="*/ 0 h 1903750"/>
              <a:gd name="connsiteX2" fmla="*/ 0 w 322288"/>
              <a:gd name="connsiteY2" fmla="*/ 0 h 1903750"/>
              <a:gd name="connsiteX3" fmla="*/ 0 w 322288"/>
              <a:gd name="connsiteY3" fmla="*/ 1903750 h 1903750"/>
              <a:gd name="connsiteX4" fmla="*/ 314794 w 322288"/>
              <a:gd name="connsiteY4" fmla="*/ 1903750 h 190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88" h="1903750">
                <a:moveTo>
                  <a:pt x="292308" y="0"/>
                </a:moveTo>
                <a:lnTo>
                  <a:pt x="322288" y="0"/>
                </a:lnTo>
                <a:lnTo>
                  <a:pt x="0" y="0"/>
                </a:lnTo>
                <a:lnTo>
                  <a:pt x="0" y="1903750"/>
                </a:lnTo>
                <a:lnTo>
                  <a:pt x="314794" y="190375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2ABB87B7-9211-E24A-8FD9-0157E4E0736C}"/>
              </a:ext>
            </a:extLst>
          </p:cNvPr>
          <p:cNvCxnSpPr/>
          <p:nvPr/>
        </p:nvCxnSpPr>
        <p:spPr>
          <a:xfrm flipH="1">
            <a:off x="2912202" y="2226039"/>
            <a:ext cx="22004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DCF253-74C2-4048-8CC2-3E6C613596AD}"/>
              </a:ext>
            </a:extLst>
          </p:cNvPr>
          <p:cNvCxnSpPr/>
          <p:nvPr/>
        </p:nvCxnSpPr>
        <p:spPr>
          <a:xfrm flipH="1">
            <a:off x="2905114" y="4893846"/>
            <a:ext cx="22004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22C03CF7-FB37-D144-B8F6-4CF8A17CA1D6}"/>
              </a:ext>
            </a:extLst>
          </p:cNvPr>
          <p:cNvGrpSpPr/>
          <p:nvPr/>
        </p:nvGrpSpPr>
        <p:grpSpPr>
          <a:xfrm>
            <a:off x="1195754" y="1558557"/>
            <a:ext cx="605154" cy="609600"/>
            <a:chOff x="1195754" y="1309635"/>
            <a:chExt cx="605154" cy="609600"/>
          </a:xfrm>
        </p:grpSpPr>
        <p:sp>
          <p:nvSpPr>
            <p:cNvPr id="12" name="Freeform 11">
              <a:extLst>
                <a:ext uri="{FF2B5EF4-FFF2-40B4-BE49-F238E27FC236}">
                  <a16:creationId xmlns:a16="http://schemas.microsoft.com/office/drawing/2014/main" id="{6EB6D4AB-7883-C143-99BF-1DD0F3B158BD}"/>
                </a:ext>
              </a:extLst>
            </p:cNvPr>
            <p:cNvSpPr/>
            <p:nvPr/>
          </p:nvSpPr>
          <p:spPr bwMode="auto">
            <a:xfrm>
              <a:off x="1195754" y="1309635"/>
              <a:ext cx="605154" cy="609600"/>
            </a:xfrm>
            <a:custGeom>
              <a:avLst/>
              <a:gdLst>
                <a:gd name="connsiteX0" fmla="*/ 0 w 669890"/>
                <a:gd name="connsiteY0" fmla="*/ 0 h 609600"/>
                <a:gd name="connsiteX1" fmla="*/ 0 w 669890"/>
                <a:gd name="connsiteY1" fmla="*/ 609600 h 609600"/>
                <a:gd name="connsiteX2" fmla="*/ 669890 w 669890"/>
                <a:gd name="connsiteY2" fmla="*/ 609600 h 609600"/>
                <a:gd name="connsiteX0" fmla="*/ 0 w 605154"/>
                <a:gd name="connsiteY0" fmla="*/ 0 h 609600"/>
                <a:gd name="connsiteX1" fmla="*/ 0 w 605154"/>
                <a:gd name="connsiteY1" fmla="*/ 609600 h 609600"/>
                <a:gd name="connsiteX2" fmla="*/ 605154 w 605154"/>
                <a:gd name="connsiteY2" fmla="*/ 605554 h 609600"/>
              </a:gdLst>
              <a:ahLst/>
              <a:cxnLst>
                <a:cxn ang="0">
                  <a:pos x="connsiteX0" y="connsiteY0"/>
                </a:cxn>
                <a:cxn ang="0">
                  <a:pos x="connsiteX1" y="connsiteY1"/>
                </a:cxn>
                <a:cxn ang="0">
                  <a:pos x="connsiteX2" y="connsiteY2"/>
                </a:cxn>
              </a:cxnLst>
              <a:rect l="l" t="t" r="r" b="b"/>
              <a:pathLst>
                <a:path w="605154" h="609600">
                  <a:moveTo>
                    <a:pt x="0" y="0"/>
                  </a:moveTo>
                  <a:lnTo>
                    <a:pt x="0" y="609600"/>
                  </a:lnTo>
                  <a:lnTo>
                    <a:pt x="605154" y="605554"/>
                  </a:lnTo>
                </a:path>
              </a:pathLst>
            </a:cu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Freeform 13">
              <a:extLst>
                <a:ext uri="{FF2B5EF4-FFF2-40B4-BE49-F238E27FC236}">
                  <a16:creationId xmlns:a16="http://schemas.microsoft.com/office/drawing/2014/main" id="{A240C1BE-CA61-B44A-B501-E68F49658536}"/>
                </a:ext>
              </a:extLst>
            </p:cNvPr>
            <p:cNvSpPr/>
            <p:nvPr/>
          </p:nvSpPr>
          <p:spPr bwMode="auto">
            <a:xfrm>
              <a:off x="1256165" y="1387724"/>
              <a:ext cx="544743" cy="45719"/>
            </a:xfrm>
            <a:custGeom>
              <a:avLst/>
              <a:gdLst>
                <a:gd name="connsiteX0" fmla="*/ 0 w 415332"/>
                <a:gd name="connsiteY0" fmla="*/ 36890 h 43822"/>
                <a:gd name="connsiteX1" fmla="*/ 137327 w 415332"/>
                <a:gd name="connsiteY1" fmla="*/ 46 h 43822"/>
                <a:gd name="connsiteX2" fmla="*/ 264606 w 415332"/>
                <a:gd name="connsiteY2" fmla="*/ 43588 h 43822"/>
                <a:gd name="connsiteX3" fmla="*/ 388536 w 415332"/>
                <a:gd name="connsiteY3" fmla="*/ 16793 h 43822"/>
                <a:gd name="connsiteX4" fmla="*/ 415332 w 415332"/>
                <a:gd name="connsiteY4" fmla="*/ 3395 h 43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332" h="43822">
                  <a:moveTo>
                    <a:pt x="0" y="36890"/>
                  </a:moveTo>
                  <a:cubicBezTo>
                    <a:pt x="46613" y="17910"/>
                    <a:pt x="93226" y="-1070"/>
                    <a:pt x="137327" y="46"/>
                  </a:cubicBezTo>
                  <a:cubicBezTo>
                    <a:pt x="181428" y="1162"/>
                    <a:pt x="222738" y="40797"/>
                    <a:pt x="264606" y="43588"/>
                  </a:cubicBezTo>
                  <a:cubicBezTo>
                    <a:pt x="306474" y="46379"/>
                    <a:pt x="363415" y="23492"/>
                    <a:pt x="388536" y="16793"/>
                  </a:cubicBezTo>
                  <a:cubicBezTo>
                    <a:pt x="413657" y="10094"/>
                    <a:pt x="414494" y="6744"/>
                    <a:pt x="415332" y="3395"/>
                  </a:cubicBezTo>
                </a:path>
              </a:pathLst>
            </a:custGeom>
            <a:noFill/>
            <a:ln w="25400">
              <a:solidFill>
                <a:schemeClr val="accent5"/>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22321D34-2367-5046-B146-260F9F47761A}"/>
              </a:ext>
            </a:extLst>
          </p:cNvPr>
          <p:cNvGrpSpPr/>
          <p:nvPr/>
        </p:nvGrpSpPr>
        <p:grpSpPr>
          <a:xfrm>
            <a:off x="1195754" y="4259864"/>
            <a:ext cx="605155" cy="609600"/>
            <a:chOff x="1195754" y="2656550"/>
            <a:chExt cx="605155" cy="609600"/>
          </a:xfrm>
        </p:grpSpPr>
        <p:sp>
          <p:nvSpPr>
            <p:cNvPr id="34" name="Freeform 33">
              <a:extLst>
                <a:ext uri="{FF2B5EF4-FFF2-40B4-BE49-F238E27FC236}">
                  <a16:creationId xmlns:a16="http://schemas.microsoft.com/office/drawing/2014/main" id="{1CEFF824-A33B-FB46-A873-044247B9D968}"/>
                </a:ext>
              </a:extLst>
            </p:cNvPr>
            <p:cNvSpPr/>
            <p:nvPr/>
          </p:nvSpPr>
          <p:spPr bwMode="auto">
            <a:xfrm>
              <a:off x="1195754" y="2656550"/>
              <a:ext cx="605154" cy="609600"/>
            </a:xfrm>
            <a:custGeom>
              <a:avLst/>
              <a:gdLst>
                <a:gd name="connsiteX0" fmla="*/ 0 w 669890"/>
                <a:gd name="connsiteY0" fmla="*/ 0 h 609600"/>
                <a:gd name="connsiteX1" fmla="*/ 0 w 669890"/>
                <a:gd name="connsiteY1" fmla="*/ 609600 h 609600"/>
                <a:gd name="connsiteX2" fmla="*/ 669890 w 669890"/>
                <a:gd name="connsiteY2" fmla="*/ 609600 h 609600"/>
                <a:gd name="connsiteX0" fmla="*/ 0 w 605154"/>
                <a:gd name="connsiteY0" fmla="*/ 0 h 609600"/>
                <a:gd name="connsiteX1" fmla="*/ 0 w 605154"/>
                <a:gd name="connsiteY1" fmla="*/ 609600 h 609600"/>
                <a:gd name="connsiteX2" fmla="*/ 605154 w 605154"/>
                <a:gd name="connsiteY2" fmla="*/ 605554 h 609600"/>
              </a:gdLst>
              <a:ahLst/>
              <a:cxnLst>
                <a:cxn ang="0">
                  <a:pos x="connsiteX0" y="connsiteY0"/>
                </a:cxn>
                <a:cxn ang="0">
                  <a:pos x="connsiteX1" y="connsiteY1"/>
                </a:cxn>
                <a:cxn ang="0">
                  <a:pos x="connsiteX2" y="connsiteY2"/>
                </a:cxn>
              </a:cxnLst>
              <a:rect l="l" t="t" r="r" b="b"/>
              <a:pathLst>
                <a:path w="605154" h="609600">
                  <a:moveTo>
                    <a:pt x="0" y="0"/>
                  </a:moveTo>
                  <a:lnTo>
                    <a:pt x="0" y="609600"/>
                  </a:lnTo>
                  <a:lnTo>
                    <a:pt x="605154" y="605554"/>
                  </a:lnTo>
                </a:path>
              </a:pathLst>
            </a:cu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5" name="Freeform 34">
              <a:extLst>
                <a:ext uri="{FF2B5EF4-FFF2-40B4-BE49-F238E27FC236}">
                  <a16:creationId xmlns:a16="http://schemas.microsoft.com/office/drawing/2014/main" id="{745EF63F-1BD5-AE48-B0F5-411D244A981A}"/>
                </a:ext>
              </a:extLst>
            </p:cNvPr>
            <p:cNvSpPr/>
            <p:nvPr/>
          </p:nvSpPr>
          <p:spPr bwMode="auto">
            <a:xfrm>
              <a:off x="1258313" y="2678464"/>
              <a:ext cx="542596" cy="521936"/>
            </a:xfrm>
            <a:custGeom>
              <a:avLst/>
              <a:gdLst>
                <a:gd name="connsiteX0" fmla="*/ 0 w 485523"/>
                <a:gd name="connsiteY0" fmla="*/ 525982 h 525982"/>
                <a:gd name="connsiteX1" fmla="*/ 84967 w 485523"/>
                <a:gd name="connsiteY1" fmla="*/ 0 h 525982"/>
                <a:gd name="connsiteX2" fmla="*/ 149703 w 485523"/>
                <a:gd name="connsiteY2" fmla="*/ 428878 h 525982"/>
                <a:gd name="connsiteX3" fmla="*/ 206347 w 485523"/>
                <a:gd name="connsiteY3" fmla="*/ 267037 h 525982"/>
                <a:gd name="connsiteX4" fmla="*/ 262992 w 485523"/>
                <a:gd name="connsiteY4" fmla="*/ 445062 h 525982"/>
                <a:gd name="connsiteX5" fmla="*/ 331774 w 485523"/>
                <a:gd name="connsiteY5" fmla="*/ 137564 h 525982"/>
                <a:gd name="connsiteX6" fmla="*/ 400556 w 485523"/>
                <a:gd name="connsiteY6" fmla="*/ 364141 h 525982"/>
                <a:gd name="connsiteX7" fmla="*/ 485523 w 485523"/>
                <a:gd name="connsiteY7" fmla="*/ 218485 h 525982"/>
                <a:gd name="connsiteX0" fmla="*/ 0 w 468071"/>
                <a:gd name="connsiteY0" fmla="*/ 521936 h 521936"/>
                <a:gd name="connsiteX1" fmla="*/ 67515 w 468071"/>
                <a:gd name="connsiteY1" fmla="*/ 0 h 521936"/>
                <a:gd name="connsiteX2" fmla="*/ 132251 w 468071"/>
                <a:gd name="connsiteY2" fmla="*/ 428878 h 521936"/>
                <a:gd name="connsiteX3" fmla="*/ 188895 w 468071"/>
                <a:gd name="connsiteY3" fmla="*/ 267037 h 521936"/>
                <a:gd name="connsiteX4" fmla="*/ 245540 w 468071"/>
                <a:gd name="connsiteY4" fmla="*/ 445062 h 521936"/>
                <a:gd name="connsiteX5" fmla="*/ 314322 w 468071"/>
                <a:gd name="connsiteY5" fmla="*/ 137564 h 521936"/>
                <a:gd name="connsiteX6" fmla="*/ 383104 w 468071"/>
                <a:gd name="connsiteY6" fmla="*/ 364141 h 521936"/>
                <a:gd name="connsiteX7" fmla="*/ 468071 w 468071"/>
                <a:gd name="connsiteY7" fmla="*/ 218485 h 52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71" h="521936">
                  <a:moveTo>
                    <a:pt x="0" y="521936"/>
                  </a:moveTo>
                  <a:lnTo>
                    <a:pt x="67515" y="0"/>
                  </a:lnTo>
                  <a:lnTo>
                    <a:pt x="132251" y="428878"/>
                  </a:lnTo>
                  <a:lnTo>
                    <a:pt x="188895" y="267037"/>
                  </a:lnTo>
                  <a:lnTo>
                    <a:pt x="245540" y="445062"/>
                  </a:lnTo>
                  <a:lnTo>
                    <a:pt x="314322" y="137564"/>
                  </a:lnTo>
                  <a:lnTo>
                    <a:pt x="383104" y="364141"/>
                  </a:lnTo>
                  <a:lnTo>
                    <a:pt x="468071" y="218485"/>
                  </a:lnTo>
                </a:path>
              </a:pathLst>
            </a:custGeom>
            <a:noFill/>
            <a:ln w="25400">
              <a:solidFill>
                <a:schemeClr val="accent5"/>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BB5493C1-5689-441E-AD45-58E9FD4DC8F4}"/>
              </a:ext>
            </a:extLst>
          </p:cNvPr>
          <p:cNvGrpSpPr/>
          <p:nvPr/>
        </p:nvGrpSpPr>
        <p:grpSpPr>
          <a:xfrm>
            <a:off x="0" y="6215635"/>
            <a:ext cx="11444140" cy="324677"/>
            <a:chOff x="0" y="6058468"/>
            <a:chExt cx="11444140" cy="324677"/>
          </a:xfrm>
        </p:grpSpPr>
        <p:cxnSp>
          <p:nvCxnSpPr>
            <p:cNvPr id="23" name="Straight Arrow Connector 22">
              <a:extLst>
                <a:ext uri="{FF2B5EF4-FFF2-40B4-BE49-F238E27FC236}">
                  <a16:creationId xmlns:a16="http://schemas.microsoft.com/office/drawing/2014/main" id="{05D22130-ACDC-44D9-841B-5F51219BFA2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E3C1152-29BF-4BC2-8F42-8FE9BF1D047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985AC025-198B-4AF1-814F-FF9ACF7A0EA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16788D9E-CE3B-44F1-A02E-A742F17F2FF5}"/>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16DA685-69F4-4BDB-8961-112DB91FA64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BE7B9A9-3FA0-4946-8F6A-75C442F8654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3F67418C-F9B9-4097-93EA-D4F4E71A0CC7}"/>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30" name="TextBox 29">
              <a:extLst>
                <a:ext uri="{FF2B5EF4-FFF2-40B4-BE49-F238E27FC236}">
                  <a16:creationId xmlns:a16="http://schemas.microsoft.com/office/drawing/2014/main" id="{3F2B614D-2F08-4000-AA48-D6268E869A94}"/>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31" name="TextBox 30">
              <a:extLst>
                <a:ext uri="{FF2B5EF4-FFF2-40B4-BE49-F238E27FC236}">
                  <a16:creationId xmlns:a16="http://schemas.microsoft.com/office/drawing/2014/main" id="{A434AF06-02E9-40FF-9AA9-B4A27722F7EA}"/>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32" name="TextBox 31">
              <a:extLst>
                <a:ext uri="{FF2B5EF4-FFF2-40B4-BE49-F238E27FC236}">
                  <a16:creationId xmlns:a16="http://schemas.microsoft.com/office/drawing/2014/main" id="{FE68D074-5756-4FD2-9521-53D74B0D6B5A}"/>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Database</a:t>
              </a:r>
            </a:p>
          </p:txBody>
        </p:sp>
        <p:sp>
          <p:nvSpPr>
            <p:cNvPr id="33" name="TextBox 32">
              <a:extLst>
                <a:ext uri="{FF2B5EF4-FFF2-40B4-BE49-F238E27FC236}">
                  <a16:creationId xmlns:a16="http://schemas.microsoft.com/office/drawing/2014/main" id="{7DE3EDBB-1A0A-4B28-9664-284EEFBF24D2}"/>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91648874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Azure SQL Family</a:t>
            </a:r>
            <a:br>
              <a:rPr lang="en-US" sz="2800" dirty="0">
                <a:solidFill>
                  <a:schemeClr val="accent2"/>
                </a:solidFill>
              </a:rPr>
            </a:br>
            <a:r>
              <a:rPr lang="en-US" sz="2800" dirty="0"/>
              <a:t>Elastic Pools</a:t>
            </a:r>
            <a:endParaRPr lang="en-US" sz="2800" dirty="0">
              <a:solidFill>
                <a:schemeClr val="accent1"/>
              </a:solidFill>
            </a:endParaRPr>
          </a:p>
        </p:txBody>
      </p:sp>
      <p:pic>
        <p:nvPicPr>
          <p:cNvPr id="2" name="Graphic 1">
            <a:extLst>
              <a:ext uri="{FF2B5EF4-FFF2-40B4-BE49-F238E27FC236}">
                <a16:creationId xmlns:a16="http://schemas.microsoft.com/office/drawing/2014/main" id="{4C33708F-7F97-48F0-AE0E-E7F487E09C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3506" y="719385"/>
            <a:ext cx="701096" cy="697183"/>
          </a:xfrm>
          <a:prstGeom prst="rect">
            <a:avLst/>
          </a:prstGeom>
        </p:spPr>
      </p:pic>
      <p:pic>
        <p:nvPicPr>
          <p:cNvPr id="3" name="Graphic 2">
            <a:extLst>
              <a:ext uri="{FF2B5EF4-FFF2-40B4-BE49-F238E27FC236}">
                <a16:creationId xmlns:a16="http://schemas.microsoft.com/office/drawing/2014/main" id="{8B519226-FE76-444B-A43D-1B19AB9C4E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726" y="719385"/>
            <a:ext cx="699811" cy="695905"/>
          </a:xfrm>
          <a:prstGeom prst="rect">
            <a:avLst/>
          </a:prstGeom>
        </p:spPr>
      </p:pic>
    </p:spTree>
    <p:extLst>
      <p:ext uri="{BB962C8B-B14F-4D97-AF65-F5344CB8AC3E}">
        <p14:creationId xmlns:p14="http://schemas.microsoft.com/office/powerpoint/2010/main" val="277283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6AE9-67BE-4D3C-B4A5-52CD51F6BA12}"/>
              </a:ext>
            </a:extLst>
          </p:cNvPr>
          <p:cNvSpPr>
            <a:spLocks noGrp="1"/>
          </p:cNvSpPr>
          <p:nvPr>
            <p:ph type="title"/>
          </p:nvPr>
        </p:nvSpPr>
        <p:spPr/>
        <p:txBody>
          <a:bodyPr/>
          <a:lstStyle/>
          <a:p>
            <a:r>
              <a:rPr lang="en-US" dirty="0"/>
              <a:t>Three Singleton Databases</a:t>
            </a:r>
          </a:p>
        </p:txBody>
      </p:sp>
      <p:pic>
        <p:nvPicPr>
          <p:cNvPr id="6" name="Picture 5">
            <a:extLst>
              <a:ext uri="{FF2B5EF4-FFF2-40B4-BE49-F238E27FC236}">
                <a16:creationId xmlns:a16="http://schemas.microsoft.com/office/drawing/2014/main" id="{75DFA7DF-0A77-4E12-ACE7-E2E333E58CB2}"/>
              </a:ext>
            </a:extLst>
          </p:cNvPr>
          <p:cNvPicPr>
            <a:picLocks noChangeAspect="1"/>
          </p:cNvPicPr>
          <p:nvPr/>
        </p:nvPicPr>
        <p:blipFill>
          <a:blip r:embed="rId2"/>
          <a:stretch>
            <a:fillRect/>
          </a:stretch>
        </p:blipFill>
        <p:spPr>
          <a:xfrm>
            <a:off x="8169491" y="2959785"/>
            <a:ext cx="3345470" cy="2217612"/>
          </a:xfrm>
          <a:prstGeom prst="rect">
            <a:avLst/>
          </a:prstGeom>
        </p:spPr>
      </p:pic>
      <p:pic>
        <p:nvPicPr>
          <p:cNvPr id="4" name="Picture 3">
            <a:extLst>
              <a:ext uri="{FF2B5EF4-FFF2-40B4-BE49-F238E27FC236}">
                <a16:creationId xmlns:a16="http://schemas.microsoft.com/office/drawing/2014/main" id="{BBA099C8-100D-4340-BE9F-0EE23C98DD78}"/>
              </a:ext>
            </a:extLst>
          </p:cNvPr>
          <p:cNvPicPr>
            <a:picLocks noChangeAspect="1"/>
          </p:cNvPicPr>
          <p:nvPr/>
        </p:nvPicPr>
        <p:blipFill>
          <a:blip r:embed="rId3"/>
          <a:stretch>
            <a:fillRect/>
          </a:stretch>
        </p:blipFill>
        <p:spPr>
          <a:xfrm>
            <a:off x="499487" y="2944544"/>
            <a:ext cx="3292125" cy="2209992"/>
          </a:xfrm>
          <a:prstGeom prst="rect">
            <a:avLst/>
          </a:prstGeom>
        </p:spPr>
      </p:pic>
      <p:sp>
        <p:nvSpPr>
          <p:cNvPr id="9" name="TextBox 8">
            <a:extLst>
              <a:ext uri="{FF2B5EF4-FFF2-40B4-BE49-F238E27FC236}">
                <a16:creationId xmlns:a16="http://schemas.microsoft.com/office/drawing/2014/main" id="{82852E74-5BC6-4AF1-A37C-3A5B4AC8141A}"/>
              </a:ext>
            </a:extLst>
          </p:cNvPr>
          <p:cNvSpPr txBox="1"/>
          <p:nvPr/>
        </p:nvSpPr>
        <p:spPr>
          <a:xfrm>
            <a:off x="1686759" y="4768290"/>
            <a:ext cx="133164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Database 1</a:t>
            </a:r>
          </a:p>
        </p:txBody>
      </p:sp>
      <p:pic>
        <p:nvPicPr>
          <p:cNvPr id="8" name="Picture 7">
            <a:extLst>
              <a:ext uri="{FF2B5EF4-FFF2-40B4-BE49-F238E27FC236}">
                <a16:creationId xmlns:a16="http://schemas.microsoft.com/office/drawing/2014/main" id="{FF4E8DA9-FF60-4D2D-A67F-8C6E848E39F3}"/>
              </a:ext>
            </a:extLst>
          </p:cNvPr>
          <p:cNvPicPr>
            <a:picLocks noChangeAspect="1"/>
          </p:cNvPicPr>
          <p:nvPr/>
        </p:nvPicPr>
        <p:blipFill>
          <a:blip r:embed="rId4"/>
          <a:stretch>
            <a:fillRect/>
          </a:stretch>
        </p:blipFill>
        <p:spPr>
          <a:xfrm>
            <a:off x="4342109" y="2944544"/>
            <a:ext cx="3330229" cy="2232853"/>
          </a:xfrm>
          <a:prstGeom prst="rect">
            <a:avLst/>
          </a:prstGeom>
        </p:spPr>
      </p:pic>
      <p:sp>
        <p:nvSpPr>
          <p:cNvPr id="17" name="TextBox 16">
            <a:extLst>
              <a:ext uri="{FF2B5EF4-FFF2-40B4-BE49-F238E27FC236}">
                <a16:creationId xmlns:a16="http://schemas.microsoft.com/office/drawing/2014/main" id="{1F0AF586-2BCE-46BA-B2F9-9366C1D467B9}"/>
              </a:ext>
            </a:extLst>
          </p:cNvPr>
          <p:cNvSpPr txBox="1"/>
          <p:nvPr/>
        </p:nvSpPr>
        <p:spPr>
          <a:xfrm>
            <a:off x="5496759" y="4768290"/>
            <a:ext cx="133164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Database 2</a:t>
            </a:r>
          </a:p>
        </p:txBody>
      </p:sp>
      <p:sp>
        <p:nvSpPr>
          <p:cNvPr id="19" name="TextBox 18">
            <a:extLst>
              <a:ext uri="{FF2B5EF4-FFF2-40B4-BE49-F238E27FC236}">
                <a16:creationId xmlns:a16="http://schemas.microsoft.com/office/drawing/2014/main" id="{B0180B47-34ED-4A46-86CD-E55B88A09CC0}"/>
              </a:ext>
            </a:extLst>
          </p:cNvPr>
          <p:cNvSpPr txBox="1"/>
          <p:nvPr/>
        </p:nvSpPr>
        <p:spPr>
          <a:xfrm>
            <a:off x="9402934" y="4768290"/>
            <a:ext cx="133164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Database 3</a:t>
            </a:r>
          </a:p>
        </p:txBody>
      </p:sp>
      <p:sp>
        <p:nvSpPr>
          <p:cNvPr id="23" name="Rectangle 22">
            <a:extLst>
              <a:ext uri="{FF2B5EF4-FFF2-40B4-BE49-F238E27FC236}">
                <a16:creationId xmlns:a16="http://schemas.microsoft.com/office/drawing/2014/main" id="{ECA3AAAD-87C6-43F7-8759-8731BDF64116}"/>
              </a:ext>
            </a:extLst>
          </p:cNvPr>
          <p:cNvSpPr/>
          <p:nvPr/>
        </p:nvSpPr>
        <p:spPr>
          <a:xfrm>
            <a:off x="499487" y="1455368"/>
            <a:ext cx="11015474" cy="830997"/>
          </a:xfrm>
          <a:prstGeom prst="rect">
            <a:avLst/>
          </a:prstGeom>
        </p:spPr>
        <p:txBody>
          <a:bodyPr wrap="square">
            <a:spAutoFit/>
          </a:bodyPr>
          <a:lstStyle/>
          <a:p>
            <a:r>
              <a:rPr lang="en-US" sz="2400" dirty="0">
                <a:solidFill>
                  <a:srgbClr val="0070C0"/>
                </a:solidFill>
              </a:rPr>
              <a:t>Singleton databases with unpredictable and intermittent usage patterns can be consolidated into a single server using elastic pools for better optimization.</a:t>
            </a:r>
          </a:p>
        </p:txBody>
      </p:sp>
      <p:grpSp>
        <p:nvGrpSpPr>
          <p:cNvPr id="10" name="Group 9">
            <a:extLst>
              <a:ext uri="{FF2B5EF4-FFF2-40B4-BE49-F238E27FC236}">
                <a16:creationId xmlns:a16="http://schemas.microsoft.com/office/drawing/2014/main" id="{885B38E9-43A6-49FA-B31F-AD2352B7F505}"/>
              </a:ext>
            </a:extLst>
          </p:cNvPr>
          <p:cNvGrpSpPr/>
          <p:nvPr/>
        </p:nvGrpSpPr>
        <p:grpSpPr>
          <a:xfrm>
            <a:off x="0" y="6215635"/>
            <a:ext cx="11444140" cy="324677"/>
            <a:chOff x="0" y="6058468"/>
            <a:chExt cx="11444140" cy="324677"/>
          </a:xfrm>
        </p:grpSpPr>
        <p:cxnSp>
          <p:nvCxnSpPr>
            <p:cNvPr id="11" name="Straight Arrow Connector 10">
              <a:extLst>
                <a:ext uri="{FF2B5EF4-FFF2-40B4-BE49-F238E27FC236}">
                  <a16:creationId xmlns:a16="http://schemas.microsoft.com/office/drawing/2014/main" id="{E96C16C0-AD47-4695-83C2-792396FD301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EB61A61-4C33-40B8-85ED-DC1D60D32D9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A5E52831-37C3-46B4-ABEF-20372B727DC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1D0DBB9F-BFB9-4B22-A012-81DDE1FBEBB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1C280568-4D74-40F9-8D4D-7C3436A8336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BC383D74-1510-4965-AF08-64CD920E6B6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6FD4A7F4-85BD-4A43-94DA-34933E7F4661}"/>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0" name="TextBox 19">
              <a:extLst>
                <a:ext uri="{FF2B5EF4-FFF2-40B4-BE49-F238E27FC236}">
                  <a16:creationId xmlns:a16="http://schemas.microsoft.com/office/drawing/2014/main" id="{03735406-2C80-498D-8A63-66D348078DC9}"/>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21" name="TextBox 20">
              <a:extLst>
                <a:ext uri="{FF2B5EF4-FFF2-40B4-BE49-F238E27FC236}">
                  <a16:creationId xmlns:a16="http://schemas.microsoft.com/office/drawing/2014/main" id="{3F5CFAB5-EBD4-4586-9F0E-1945212B24E0}"/>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22" name="TextBox 21">
              <a:extLst>
                <a:ext uri="{FF2B5EF4-FFF2-40B4-BE49-F238E27FC236}">
                  <a16:creationId xmlns:a16="http://schemas.microsoft.com/office/drawing/2014/main" id="{CF5AFD08-D03D-4A87-8F44-0FECA6A51F04}"/>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Database</a:t>
              </a:r>
            </a:p>
          </p:txBody>
        </p:sp>
        <p:sp>
          <p:nvSpPr>
            <p:cNvPr id="24" name="TextBox 23">
              <a:extLst>
                <a:ext uri="{FF2B5EF4-FFF2-40B4-BE49-F238E27FC236}">
                  <a16:creationId xmlns:a16="http://schemas.microsoft.com/office/drawing/2014/main" id="{B8DA0230-D1D8-4F7F-BF2D-EC49A97621CB}"/>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27637665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6AE9-67BE-4D3C-B4A5-52CD51F6BA12}"/>
              </a:ext>
            </a:extLst>
          </p:cNvPr>
          <p:cNvSpPr>
            <a:spLocks noGrp="1"/>
          </p:cNvSpPr>
          <p:nvPr>
            <p:ph type="title"/>
          </p:nvPr>
        </p:nvSpPr>
        <p:spPr/>
        <p:txBody>
          <a:bodyPr/>
          <a:lstStyle/>
          <a:p>
            <a:r>
              <a:rPr lang="en-US" dirty="0"/>
              <a:t>Elastic Pools</a:t>
            </a:r>
          </a:p>
        </p:txBody>
      </p:sp>
      <p:pic>
        <p:nvPicPr>
          <p:cNvPr id="4" name="Picture 3">
            <a:extLst>
              <a:ext uri="{FF2B5EF4-FFF2-40B4-BE49-F238E27FC236}">
                <a16:creationId xmlns:a16="http://schemas.microsoft.com/office/drawing/2014/main" id="{BBA099C8-100D-4340-BE9F-0EE23C98DD78}"/>
              </a:ext>
            </a:extLst>
          </p:cNvPr>
          <p:cNvPicPr>
            <a:picLocks noChangeAspect="1"/>
          </p:cNvPicPr>
          <p:nvPr/>
        </p:nvPicPr>
        <p:blipFill>
          <a:blip r:embed="rId2"/>
          <a:stretch>
            <a:fillRect/>
          </a:stretch>
        </p:blipFill>
        <p:spPr>
          <a:xfrm>
            <a:off x="1005514" y="1102751"/>
            <a:ext cx="3292125" cy="2209992"/>
          </a:xfrm>
          <a:prstGeom prst="rect">
            <a:avLst/>
          </a:prstGeom>
        </p:spPr>
      </p:pic>
      <p:pic>
        <p:nvPicPr>
          <p:cNvPr id="6" name="Picture 5">
            <a:extLst>
              <a:ext uri="{FF2B5EF4-FFF2-40B4-BE49-F238E27FC236}">
                <a16:creationId xmlns:a16="http://schemas.microsoft.com/office/drawing/2014/main" id="{75DFA7DF-0A77-4E12-ACE7-E2E333E58CB2}"/>
              </a:ext>
            </a:extLst>
          </p:cNvPr>
          <p:cNvPicPr>
            <a:picLocks noChangeAspect="1"/>
          </p:cNvPicPr>
          <p:nvPr/>
        </p:nvPicPr>
        <p:blipFill>
          <a:blip r:embed="rId3"/>
          <a:stretch>
            <a:fillRect/>
          </a:stretch>
        </p:blipFill>
        <p:spPr>
          <a:xfrm>
            <a:off x="1005514" y="3792498"/>
            <a:ext cx="3345470" cy="2217612"/>
          </a:xfrm>
          <a:prstGeom prst="rect">
            <a:avLst/>
          </a:prstGeom>
        </p:spPr>
      </p:pic>
      <p:pic>
        <p:nvPicPr>
          <p:cNvPr id="8" name="Picture 7">
            <a:extLst>
              <a:ext uri="{FF2B5EF4-FFF2-40B4-BE49-F238E27FC236}">
                <a16:creationId xmlns:a16="http://schemas.microsoft.com/office/drawing/2014/main" id="{FF4E8DA9-FF60-4D2D-A67F-8C6E848E39F3}"/>
              </a:ext>
            </a:extLst>
          </p:cNvPr>
          <p:cNvPicPr>
            <a:picLocks noChangeAspect="1"/>
          </p:cNvPicPr>
          <p:nvPr/>
        </p:nvPicPr>
        <p:blipFill>
          <a:blip r:embed="rId4"/>
          <a:stretch>
            <a:fillRect/>
          </a:stretch>
        </p:blipFill>
        <p:spPr>
          <a:xfrm>
            <a:off x="4717088" y="1102751"/>
            <a:ext cx="3330229" cy="2232853"/>
          </a:xfrm>
          <a:prstGeom prst="rect">
            <a:avLst/>
          </a:prstGeom>
        </p:spPr>
      </p:pic>
      <p:pic>
        <p:nvPicPr>
          <p:cNvPr id="5" name="Picture 4">
            <a:extLst>
              <a:ext uri="{FF2B5EF4-FFF2-40B4-BE49-F238E27FC236}">
                <a16:creationId xmlns:a16="http://schemas.microsoft.com/office/drawing/2014/main" id="{CF043627-981A-4F7D-8354-1C37BD487DB1}"/>
              </a:ext>
            </a:extLst>
          </p:cNvPr>
          <p:cNvPicPr>
            <a:picLocks noChangeAspect="1"/>
          </p:cNvPicPr>
          <p:nvPr/>
        </p:nvPicPr>
        <p:blipFill>
          <a:blip r:embed="rId5"/>
          <a:stretch>
            <a:fillRect/>
          </a:stretch>
        </p:blipFill>
        <p:spPr>
          <a:xfrm>
            <a:off x="4717088" y="3784877"/>
            <a:ext cx="3292125" cy="2225233"/>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0FA1244A-79F7-4B1C-A133-4AAE8B026019}"/>
              </a:ext>
            </a:extLst>
          </p:cNvPr>
          <p:cNvSpPr/>
          <p:nvPr/>
        </p:nvSpPr>
        <p:spPr>
          <a:xfrm>
            <a:off x="8460418" y="4252939"/>
            <a:ext cx="3081175" cy="1200329"/>
          </a:xfrm>
          <a:prstGeom prst="rect">
            <a:avLst/>
          </a:prstGeom>
        </p:spPr>
        <p:txBody>
          <a:bodyPr wrap="square">
            <a:spAutoFit/>
          </a:bodyPr>
          <a:lstStyle/>
          <a:p>
            <a:r>
              <a:rPr lang="en-US" sz="2400" dirty="0">
                <a:solidFill>
                  <a:srgbClr val="0070C0"/>
                </a:solidFill>
              </a:rPr>
              <a:t>Resources combined into a single elastic pool.</a:t>
            </a:r>
          </a:p>
        </p:txBody>
      </p:sp>
      <p:sp>
        <p:nvSpPr>
          <p:cNvPr id="10" name="Rectangle 9">
            <a:extLst>
              <a:ext uri="{FF2B5EF4-FFF2-40B4-BE49-F238E27FC236}">
                <a16:creationId xmlns:a16="http://schemas.microsoft.com/office/drawing/2014/main" id="{67C2E325-FF83-471A-B8FA-66B01C79D525}"/>
              </a:ext>
            </a:extLst>
          </p:cNvPr>
          <p:cNvSpPr/>
          <p:nvPr/>
        </p:nvSpPr>
        <p:spPr bwMode="auto">
          <a:xfrm>
            <a:off x="1005514" y="1102751"/>
            <a:ext cx="3292125" cy="2217612"/>
          </a:xfrm>
          <a:prstGeom prst="rect">
            <a:avLst/>
          </a:prstGeom>
          <a:solidFill>
            <a:schemeClr val="accent1">
              <a:alpha val="36000"/>
            </a:schemeClr>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7531394D-56A3-4595-B281-11318BC01BC2}"/>
              </a:ext>
            </a:extLst>
          </p:cNvPr>
          <p:cNvSpPr/>
          <p:nvPr/>
        </p:nvSpPr>
        <p:spPr bwMode="auto">
          <a:xfrm>
            <a:off x="4717088" y="1117992"/>
            <a:ext cx="3292125" cy="2217612"/>
          </a:xfrm>
          <a:prstGeom prst="rect">
            <a:avLst/>
          </a:prstGeom>
          <a:solidFill>
            <a:schemeClr val="accent1">
              <a:alpha val="36000"/>
            </a:schemeClr>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5C35FD5-20EA-4B0E-B45D-CE368E0A8A12}"/>
              </a:ext>
            </a:extLst>
          </p:cNvPr>
          <p:cNvSpPr/>
          <p:nvPr/>
        </p:nvSpPr>
        <p:spPr bwMode="auto">
          <a:xfrm>
            <a:off x="1005513" y="3782500"/>
            <a:ext cx="3292125" cy="2217612"/>
          </a:xfrm>
          <a:prstGeom prst="rect">
            <a:avLst/>
          </a:prstGeom>
          <a:solidFill>
            <a:schemeClr val="accent1">
              <a:alpha val="36000"/>
            </a:schemeClr>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D2B0154F-4BD0-4B04-8F47-3942A762469F}"/>
              </a:ext>
            </a:extLst>
          </p:cNvPr>
          <p:cNvGrpSpPr/>
          <p:nvPr/>
        </p:nvGrpSpPr>
        <p:grpSpPr>
          <a:xfrm>
            <a:off x="0" y="6215635"/>
            <a:ext cx="11444140" cy="324677"/>
            <a:chOff x="0" y="6058468"/>
            <a:chExt cx="11444140" cy="324677"/>
          </a:xfrm>
        </p:grpSpPr>
        <p:cxnSp>
          <p:nvCxnSpPr>
            <p:cNvPr id="13" name="Straight Arrow Connector 12">
              <a:extLst>
                <a:ext uri="{FF2B5EF4-FFF2-40B4-BE49-F238E27FC236}">
                  <a16:creationId xmlns:a16="http://schemas.microsoft.com/office/drawing/2014/main" id="{0C24EE0A-55C2-4D48-98F4-7A531772DBC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F44329B-911E-4AD4-B5E8-7646D4EF901D}"/>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97D706F9-8D4A-4201-A113-CAEC732B724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C26E9AD9-C5DE-467D-9B46-08887A262FA8}"/>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828B5912-4F1F-4AF9-ABC9-BE63B88F87E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CE6900CE-863F-4B5B-98C4-9A11FB71889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06AD018A-908B-4E14-962C-1D98AE19F9AA}"/>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1" name="TextBox 20">
              <a:extLst>
                <a:ext uri="{FF2B5EF4-FFF2-40B4-BE49-F238E27FC236}">
                  <a16:creationId xmlns:a16="http://schemas.microsoft.com/office/drawing/2014/main" id="{A803A4F4-BCAE-4D50-AE67-15AF46422457}"/>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22" name="TextBox 21">
              <a:extLst>
                <a:ext uri="{FF2B5EF4-FFF2-40B4-BE49-F238E27FC236}">
                  <a16:creationId xmlns:a16="http://schemas.microsoft.com/office/drawing/2014/main" id="{EBAAB81D-1752-4EE3-A04F-42C77FDBE6CA}"/>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23" name="TextBox 22">
              <a:extLst>
                <a:ext uri="{FF2B5EF4-FFF2-40B4-BE49-F238E27FC236}">
                  <a16:creationId xmlns:a16="http://schemas.microsoft.com/office/drawing/2014/main" id="{3E20258C-C0F6-4501-9442-B20554550B28}"/>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Database</a:t>
              </a:r>
            </a:p>
          </p:txBody>
        </p:sp>
        <p:sp>
          <p:nvSpPr>
            <p:cNvPr id="24" name="TextBox 23">
              <a:extLst>
                <a:ext uri="{FF2B5EF4-FFF2-40B4-BE49-F238E27FC236}">
                  <a16:creationId xmlns:a16="http://schemas.microsoft.com/office/drawing/2014/main" id="{B74FDA30-A968-4967-A972-F6839AE86062}"/>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1187931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tx1"/>
            </a:gs>
            <a:gs pos="68000">
              <a:schemeClr val="accent3">
                <a:lumMod val="40000"/>
                <a:lumOff val="60000"/>
              </a:schemeClr>
            </a:gs>
            <a:gs pos="100000">
              <a:schemeClr val="tx1"/>
            </a:gs>
          </a:gsLst>
          <a:lin ang="5400000" scaled="1"/>
        </a:gra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BF740DF-F02B-4F75-B4EB-31DBC9CCED82}"/>
              </a:ext>
            </a:extLst>
          </p:cNvPr>
          <p:cNvSpPr>
            <a:spLocks noGrp="1"/>
          </p:cNvSpPr>
          <p:nvPr>
            <p:ph type="title"/>
          </p:nvPr>
        </p:nvSpPr>
        <p:spPr>
          <a:xfrm>
            <a:off x="578836" y="531454"/>
            <a:ext cx="11018520" cy="498598"/>
          </a:xfrm>
        </p:spPr>
        <p:txBody>
          <a:bodyPr/>
          <a:lstStyle/>
          <a:p>
            <a:r>
              <a:rPr lang="en-US" dirty="0">
                <a:solidFill>
                  <a:schemeClr val="bg1"/>
                </a:solidFill>
              </a:rPr>
              <a:t>Azure SQL for Beginners</a:t>
            </a:r>
            <a:endParaRPr lang="en-US" dirty="0">
              <a:gradFill flip="none" rotWithShape="1">
                <a:gsLst>
                  <a:gs pos="62564">
                    <a:schemeClr val="tx1"/>
                  </a:gs>
                  <a:gs pos="55000">
                    <a:schemeClr val="tx1"/>
                  </a:gs>
                </a:gsLst>
                <a:lin ang="5400000" scaled="0"/>
                <a:tileRect/>
              </a:gradFill>
            </a:endParaRPr>
          </a:p>
        </p:txBody>
      </p:sp>
      <p:pic>
        <p:nvPicPr>
          <p:cNvPr id="7" name="Picture 6">
            <a:extLst>
              <a:ext uri="{FF2B5EF4-FFF2-40B4-BE49-F238E27FC236}">
                <a16:creationId xmlns:a16="http://schemas.microsoft.com/office/drawing/2014/main" id="{A9CCBB31-05B2-4585-AA8B-2A66EDE78A0A}"/>
              </a:ext>
            </a:extLst>
          </p:cNvPr>
          <p:cNvPicPr>
            <a:picLocks noChangeAspect="1"/>
          </p:cNvPicPr>
          <p:nvPr/>
        </p:nvPicPr>
        <p:blipFill>
          <a:blip r:embed="rId3"/>
          <a:stretch>
            <a:fillRect/>
          </a:stretch>
        </p:blipFill>
        <p:spPr>
          <a:xfrm>
            <a:off x="859366" y="1955260"/>
            <a:ext cx="5764791" cy="321527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30A14074-5360-4C9E-8C58-35D420B5386A}"/>
              </a:ext>
            </a:extLst>
          </p:cNvPr>
          <p:cNvPicPr>
            <a:picLocks noChangeAspect="1"/>
          </p:cNvPicPr>
          <p:nvPr/>
        </p:nvPicPr>
        <p:blipFill>
          <a:blip r:embed="rId4"/>
          <a:stretch>
            <a:fillRect/>
          </a:stretch>
        </p:blipFill>
        <p:spPr>
          <a:xfrm>
            <a:off x="7671437" y="1760612"/>
            <a:ext cx="3398815" cy="3604572"/>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32A7B7E0-DD96-44AA-B0D1-9A0A11AAC685}"/>
              </a:ext>
            </a:extLst>
          </p:cNvPr>
          <p:cNvSpPr txBox="1"/>
          <p:nvPr/>
        </p:nvSpPr>
        <p:spPr>
          <a:xfrm>
            <a:off x="1375407" y="5791686"/>
            <a:ext cx="4934601" cy="430887"/>
          </a:xfrm>
          <a:prstGeom prst="rect">
            <a:avLst/>
          </a:prstGeom>
          <a:noFill/>
        </p:spPr>
        <p:txBody>
          <a:bodyPr wrap="square" lIns="0" tIns="0" rIns="0" bIns="0" rtlCol="0">
            <a:spAutoFit/>
          </a:bodyPr>
          <a:lstStyle/>
          <a:p>
            <a:pPr algn="l"/>
            <a:r>
              <a:rPr lang="en-US" sz="2800" dirty="0">
                <a:gradFill>
                  <a:gsLst>
                    <a:gs pos="2917">
                      <a:schemeClr val="tx1"/>
                    </a:gs>
                    <a:gs pos="30000">
                      <a:schemeClr val="tx1"/>
                    </a:gs>
                  </a:gsLst>
                  <a:lin ang="5400000" scaled="0"/>
                </a:gradFill>
                <a:hlinkClick r:id="rId5" action="ppaction://hlinkfile"/>
              </a:rPr>
              <a:t>aka.ms/</a:t>
            </a:r>
            <a:r>
              <a:rPr lang="en-US" sz="2800" dirty="0" err="1">
                <a:gradFill>
                  <a:gsLst>
                    <a:gs pos="2917">
                      <a:schemeClr val="tx1"/>
                    </a:gs>
                    <a:gs pos="30000">
                      <a:schemeClr val="tx1"/>
                    </a:gs>
                  </a:gsLst>
                  <a:lin ang="5400000" scaled="0"/>
                </a:gradFill>
                <a:hlinkClick r:id="rId5" action="ppaction://hlinkfile"/>
              </a:rPr>
              <a:t>azureSQLfundamentals</a:t>
            </a:r>
            <a:endParaRPr lang="en-US" sz="2800"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303709BB-E23E-4BCE-9FD0-5F2963EB36A1}"/>
              </a:ext>
            </a:extLst>
          </p:cNvPr>
          <p:cNvSpPr txBox="1"/>
          <p:nvPr/>
        </p:nvSpPr>
        <p:spPr>
          <a:xfrm>
            <a:off x="7671437" y="5799550"/>
            <a:ext cx="3544555" cy="430887"/>
          </a:xfrm>
          <a:prstGeom prst="rect">
            <a:avLst/>
          </a:prstGeom>
          <a:noFill/>
        </p:spPr>
        <p:txBody>
          <a:bodyPr wrap="square" lIns="0" tIns="0" rIns="0" bIns="0" rtlCol="0">
            <a:spAutoFit/>
          </a:bodyPr>
          <a:lstStyle/>
          <a:p>
            <a:pPr algn="l"/>
            <a:r>
              <a:rPr lang="en-US" sz="2800" dirty="0">
                <a:gradFill>
                  <a:gsLst>
                    <a:gs pos="2917">
                      <a:schemeClr val="tx1"/>
                    </a:gs>
                    <a:gs pos="30000">
                      <a:schemeClr val="tx1"/>
                    </a:gs>
                  </a:gsLst>
                  <a:lin ang="5400000" scaled="0"/>
                </a:gradFill>
                <a:hlinkClick r:id="rId6" action="ppaction://hlinkfile"/>
              </a:rPr>
              <a:t>aka.ms/</a:t>
            </a:r>
            <a:r>
              <a:rPr lang="en-US" sz="2800" dirty="0" err="1">
                <a:gradFill>
                  <a:gsLst>
                    <a:gs pos="2917">
                      <a:schemeClr val="tx1"/>
                    </a:gs>
                    <a:gs pos="30000">
                      <a:schemeClr val="tx1"/>
                    </a:gs>
                  </a:gsLst>
                  <a:lin ang="5400000" scaled="0"/>
                </a:gradFill>
                <a:hlinkClick r:id="rId6" action="ppaction://hlinkfile"/>
              </a:rPr>
              <a:t>sqlWorkshops</a:t>
            </a: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967207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Azure SQL Family</a:t>
            </a:r>
            <a:br>
              <a:rPr lang="en-US" sz="2800" dirty="0">
                <a:solidFill>
                  <a:schemeClr val="accent2"/>
                </a:solidFill>
              </a:rPr>
            </a:br>
            <a:r>
              <a:rPr lang="en-US" sz="2800" dirty="0"/>
              <a:t>Summary</a:t>
            </a:r>
            <a:endParaRPr lang="en-US" sz="2800" dirty="0">
              <a:solidFill>
                <a:schemeClr val="accent1"/>
              </a:solidFill>
            </a:endParaRPr>
          </a:p>
        </p:txBody>
      </p:sp>
      <p:pic>
        <p:nvPicPr>
          <p:cNvPr id="2" name="Graphic 1">
            <a:extLst>
              <a:ext uri="{FF2B5EF4-FFF2-40B4-BE49-F238E27FC236}">
                <a16:creationId xmlns:a16="http://schemas.microsoft.com/office/drawing/2014/main" id="{4C33708F-7F97-48F0-AE0E-E7F487E09C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3506" y="719385"/>
            <a:ext cx="701096" cy="697183"/>
          </a:xfrm>
          <a:prstGeom prst="rect">
            <a:avLst/>
          </a:prstGeom>
        </p:spPr>
      </p:pic>
      <p:pic>
        <p:nvPicPr>
          <p:cNvPr id="3" name="Graphic 2">
            <a:extLst>
              <a:ext uri="{FF2B5EF4-FFF2-40B4-BE49-F238E27FC236}">
                <a16:creationId xmlns:a16="http://schemas.microsoft.com/office/drawing/2014/main" id="{8B519226-FE76-444B-A43D-1B19AB9C4E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726" y="719385"/>
            <a:ext cx="699811" cy="695905"/>
          </a:xfrm>
          <a:prstGeom prst="rect">
            <a:avLst/>
          </a:prstGeom>
        </p:spPr>
      </p:pic>
    </p:spTree>
    <p:extLst>
      <p:ext uri="{BB962C8B-B14F-4D97-AF65-F5344CB8AC3E}">
        <p14:creationId xmlns:p14="http://schemas.microsoft.com/office/powerpoint/2010/main" val="358825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7F117B9-08C6-4628-B023-B5883A3DA7D1}"/>
              </a:ext>
            </a:extLst>
          </p:cNvPr>
          <p:cNvSpPr/>
          <p:nvPr/>
        </p:nvSpPr>
        <p:spPr bwMode="auto">
          <a:xfrm>
            <a:off x="6182586" y="1504237"/>
            <a:ext cx="5499639" cy="4240783"/>
          </a:xfrm>
          <a:prstGeom prst="roundRect">
            <a:avLst/>
          </a:prstGeom>
          <a:solidFill>
            <a:schemeClr val="accent5"/>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2C060781-BBCC-4F9F-A92A-C007C1F2DCF1}"/>
              </a:ext>
            </a:extLst>
          </p:cNvPr>
          <p:cNvSpPr/>
          <p:nvPr/>
        </p:nvSpPr>
        <p:spPr bwMode="auto">
          <a:xfrm>
            <a:off x="498706" y="1504237"/>
            <a:ext cx="5499639" cy="4240787"/>
          </a:xfrm>
          <a:prstGeom prst="roundRect">
            <a:avLst/>
          </a:prstGeom>
          <a:solidFill>
            <a:schemeClr val="accent5"/>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dirty="0"/>
              <a:t>Azure SQL Managed Instance or Azure SQL Database? </a:t>
            </a:r>
            <a:endParaRPr lang="en-US" dirty="0"/>
          </a:p>
        </p:txBody>
      </p:sp>
      <p:sp>
        <p:nvSpPr>
          <p:cNvPr id="30" name="Rectangle 29">
            <a:extLst>
              <a:ext uri="{FF2B5EF4-FFF2-40B4-BE49-F238E27FC236}">
                <a16:creationId xmlns:a16="http://schemas.microsoft.com/office/drawing/2014/main" id="{C61A462B-6E21-BB40-BDA2-BDF433E5099D}"/>
              </a:ext>
            </a:extLst>
          </p:cNvPr>
          <p:cNvSpPr/>
          <p:nvPr/>
        </p:nvSpPr>
        <p:spPr>
          <a:xfrm>
            <a:off x="1033291" y="2676695"/>
            <a:ext cx="3787284"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434239" y="2676695"/>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544033" y="3208674"/>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Single database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Hyperscale storage (up to 100TB)</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Serverless compute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819533" y="3208674"/>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Elastic pool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Resource sharing between multiple databases to price optimize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Simplified performance management for multiple databases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117289" y="3207341"/>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Single instance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SQL Server surface area (vast majority of workloads)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Native virtual network support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392789" y="3207341"/>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Instance pool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Pre-provision compute resources for migration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Enables cost-efficient migration.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Ability to host smaller instances (2Vcore)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Currently in public preview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78D4"/>
              </a:solidFill>
              <a:effectLst/>
              <a:uLnTx/>
              <a:uFillTx/>
              <a:latin typeface="Segoe UI Semibold"/>
              <a:ea typeface="+mn-ea"/>
              <a:cs typeface="+mn-cs"/>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544033" y="3056864"/>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105413" y="3055531"/>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239" y="1813895"/>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243" y="1842324"/>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8947237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D70E-9C03-4136-9470-D23ACBD33AD3}"/>
              </a:ext>
            </a:extLst>
          </p:cNvPr>
          <p:cNvSpPr>
            <a:spLocks noGrp="1"/>
          </p:cNvSpPr>
          <p:nvPr>
            <p:ph type="title"/>
          </p:nvPr>
        </p:nvSpPr>
        <p:spPr>
          <a:xfrm>
            <a:off x="588263" y="457200"/>
            <a:ext cx="11018520" cy="553998"/>
          </a:xfrm>
        </p:spPr>
        <p:txBody>
          <a:bodyPr/>
          <a:lstStyle/>
          <a:p>
            <a:r>
              <a:rPr lang="en-US"/>
              <a:t>How to pick Azure SQL models and service tiers </a:t>
            </a:r>
          </a:p>
        </p:txBody>
      </p:sp>
      <p:grpSp>
        <p:nvGrpSpPr>
          <p:cNvPr id="4" name="Group 3">
            <a:extLst>
              <a:ext uri="{FF2B5EF4-FFF2-40B4-BE49-F238E27FC236}">
                <a16:creationId xmlns:a16="http://schemas.microsoft.com/office/drawing/2014/main" id="{1D2DA2BD-2124-42CC-B212-8B42CAEF4A2D}"/>
              </a:ext>
            </a:extLst>
          </p:cNvPr>
          <p:cNvGrpSpPr/>
          <p:nvPr/>
        </p:nvGrpSpPr>
        <p:grpSpPr>
          <a:xfrm>
            <a:off x="556482" y="1491249"/>
            <a:ext cx="11050301" cy="4458984"/>
            <a:chOff x="1065897" y="1304818"/>
            <a:chExt cx="11050301" cy="4458984"/>
          </a:xfrm>
        </p:grpSpPr>
        <p:sp>
          <p:nvSpPr>
            <p:cNvPr id="7" name="TextBox 6">
              <a:extLst>
                <a:ext uri="{FF2B5EF4-FFF2-40B4-BE49-F238E27FC236}">
                  <a16:creationId xmlns:a16="http://schemas.microsoft.com/office/drawing/2014/main" id="{F6E982DC-8C14-4E9A-A652-F8F4B554CD86}"/>
                </a:ext>
              </a:extLst>
            </p:cNvPr>
            <p:cNvSpPr txBox="1"/>
            <p:nvPr/>
          </p:nvSpPr>
          <p:spPr>
            <a:xfrm>
              <a:off x="2780738" y="1381414"/>
              <a:ext cx="1380470" cy="415498"/>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Fast provisioning and scalability </a:t>
              </a:r>
            </a:p>
          </p:txBody>
        </p:sp>
        <p:sp>
          <p:nvSpPr>
            <p:cNvPr id="8" name="TextBox 7">
              <a:extLst>
                <a:ext uri="{FF2B5EF4-FFF2-40B4-BE49-F238E27FC236}">
                  <a16:creationId xmlns:a16="http://schemas.microsoft.com/office/drawing/2014/main" id="{BE5355DF-0930-437A-83CB-0A0A10885B2C}"/>
                </a:ext>
              </a:extLst>
            </p:cNvPr>
            <p:cNvSpPr txBox="1"/>
            <p:nvPr/>
          </p:nvSpPr>
          <p:spPr>
            <a:xfrm>
              <a:off x="5935939" y="1381414"/>
              <a:ext cx="1464990" cy="57708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Shared resource consumption for multi-tenant support</a:t>
              </a:r>
            </a:p>
          </p:txBody>
        </p:sp>
        <p:sp>
          <p:nvSpPr>
            <p:cNvPr id="11" name="TextBox 10">
              <a:extLst>
                <a:ext uri="{FF2B5EF4-FFF2-40B4-BE49-F238E27FC236}">
                  <a16:creationId xmlns:a16="http://schemas.microsoft.com/office/drawing/2014/main" id="{CD1EC4CB-99EE-49DC-8FE3-1A2CB01CA2DC}"/>
                </a:ext>
              </a:extLst>
            </p:cNvPr>
            <p:cNvSpPr txBox="1"/>
            <p:nvPr/>
          </p:nvSpPr>
          <p:spPr>
            <a:xfrm>
              <a:off x="2373673" y="2886846"/>
              <a:ext cx="220162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Single database </a:t>
              </a:r>
            </a:p>
          </p:txBody>
        </p:sp>
        <p:sp>
          <p:nvSpPr>
            <p:cNvPr id="12" name="TextBox 11">
              <a:extLst>
                <a:ext uri="{FF2B5EF4-FFF2-40B4-BE49-F238E27FC236}">
                  <a16:creationId xmlns:a16="http://schemas.microsoft.com/office/drawing/2014/main" id="{EEF47CFA-1F95-4E3C-9C0E-4FF146D072BA}"/>
                </a:ext>
              </a:extLst>
            </p:cNvPr>
            <p:cNvSpPr txBox="1"/>
            <p:nvPr/>
          </p:nvSpPr>
          <p:spPr>
            <a:xfrm>
              <a:off x="5935939" y="2863032"/>
              <a:ext cx="146499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Elastic pool </a:t>
              </a:r>
            </a:p>
          </p:txBody>
        </p:sp>
        <p:sp>
          <p:nvSpPr>
            <p:cNvPr id="15" name="TextBox 14">
              <a:extLst>
                <a:ext uri="{FF2B5EF4-FFF2-40B4-BE49-F238E27FC236}">
                  <a16:creationId xmlns:a16="http://schemas.microsoft.com/office/drawing/2014/main" id="{B6C75781-4D36-4358-B5B3-F34E545654DC}"/>
                </a:ext>
              </a:extLst>
            </p:cNvPr>
            <p:cNvSpPr txBox="1"/>
            <p:nvPr/>
          </p:nvSpPr>
          <p:spPr>
            <a:xfrm>
              <a:off x="7631088" y="2889982"/>
              <a:ext cx="146218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Single instance</a:t>
              </a:r>
            </a:p>
          </p:txBody>
        </p:sp>
        <p:sp>
          <p:nvSpPr>
            <p:cNvPr id="38" name="TextBox 37">
              <a:extLst>
                <a:ext uri="{FF2B5EF4-FFF2-40B4-BE49-F238E27FC236}">
                  <a16:creationId xmlns:a16="http://schemas.microsoft.com/office/drawing/2014/main" id="{0A02C491-8D56-44C5-AF9D-9F29272B81BF}"/>
                </a:ext>
              </a:extLst>
            </p:cNvPr>
            <p:cNvSpPr txBox="1"/>
            <p:nvPr/>
          </p:nvSpPr>
          <p:spPr>
            <a:xfrm>
              <a:off x="7631088" y="1381414"/>
              <a:ext cx="1462182" cy="57708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mn-cs"/>
                </a:rPr>
                <a:t>High compatibility with SQL Server and native VNET support</a:t>
              </a:r>
              <a:endPar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p:txBody>
        </p:sp>
        <p:sp useBgFill="1">
          <p:nvSpPr>
            <p:cNvPr id="42" name="TextBox 41">
              <a:extLst>
                <a:ext uri="{FF2B5EF4-FFF2-40B4-BE49-F238E27FC236}">
                  <a16:creationId xmlns:a16="http://schemas.microsoft.com/office/drawing/2014/main" id="{E2E03A3C-0665-4A70-B729-38F1BDF3EADA}"/>
                </a:ext>
              </a:extLst>
            </p:cNvPr>
            <p:cNvSpPr txBox="1"/>
            <p:nvPr/>
          </p:nvSpPr>
          <p:spPr>
            <a:xfrm>
              <a:off x="2373673" y="4239578"/>
              <a:ext cx="731520" cy="584775"/>
            </a:xfrm>
            <a:prstGeom prst="rect">
              <a:avLst/>
            </a:prstGeom>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43" name="TextBox 42">
              <a:extLst>
                <a:ext uri="{FF2B5EF4-FFF2-40B4-BE49-F238E27FC236}">
                  <a16:creationId xmlns:a16="http://schemas.microsoft.com/office/drawing/2014/main" id="{5BDA8082-C56F-4274-83E1-FFB3DC8853EA}"/>
                </a:ext>
              </a:extLst>
            </p:cNvPr>
            <p:cNvSpPr txBox="1"/>
            <p:nvPr/>
          </p:nvSpPr>
          <p:spPr>
            <a:xfrm>
              <a:off x="3105894"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Always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99.995% HA</a:t>
              </a:r>
            </a:p>
          </p:txBody>
        </p:sp>
        <p:sp>
          <p:nvSpPr>
            <p:cNvPr id="44" name="TextBox 43">
              <a:extLst>
                <a:ext uri="{FF2B5EF4-FFF2-40B4-BE49-F238E27FC236}">
                  <a16:creationId xmlns:a16="http://schemas.microsoft.com/office/drawing/2014/main" id="{D3C716F7-7DC3-4681-87EE-28DDE1D83016}"/>
                </a:ext>
              </a:extLst>
            </p:cNvPr>
            <p:cNvSpPr txBox="1"/>
            <p:nvPr/>
          </p:nvSpPr>
          <p:spPr>
            <a:xfrm>
              <a:off x="3843783"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200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Read-scale cluster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45" name="TextBox 44">
              <a:extLst>
                <a:ext uri="{FF2B5EF4-FFF2-40B4-BE49-F238E27FC236}">
                  <a16:creationId xmlns:a16="http://schemas.microsoft.com/office/drawing/2014/main" id="{872EEB32-DE3E-4754-84E8-31254F8D8D3A}"/>
                </a:ext>
              </a:extLst>
            </p:cNvPr>
            <p:cNvSpPr txBox="1"/>
            <p:nvPr/>
          </p:nvSpPr>
          <p:spPr>
            <a:xfrm>
              <a:off x="7633434"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8TB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46" name="TextBox 45">
              <a:extLst>
                <a:ext uri="{FF2B5EF4-FFF2-40B4-BE49-F238E27FC236}">
                  <a16:creationId xmlns:a16="http://schemas.microsoft.com/office/drawing/2014/main" id="{7617369A-E058-4C18-8F5F-EC4DA6A58922}"/>
                </a:ext>
              </a:extLst>
            </p:cNvPr>
            <p:cNvSpPr txBox="1"/>
            <p:nvPr/>
          </p:nvSpPr>
          <p:spPr>
            <a:xfrm>
              <a:off x="8361750"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Always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99.995% HA</a:t>
              </a:r>
            </a:p>
          </p:txBody>
        </p:sp>
        <p:sp>
          <p:nvSpPr>
            <p:cNvPr id="61" name="TextBox 60">
              <a:extLst>
                <a:ext uri="{FF2B5EF4-FFF2-40B4-BE49-F238E27FC236}">
                  <a16:creationId xmlns:a16="http://schemas.microsoft.com/office/drawing/2014/main" id="{7F4DF6A9-6B87-4A60-B3B1-593C9174407D}"/>
                </a:ext>
              </a:extLst>
            </p:cNvPr>
            <p:cNvSpPr txBox="1"/>
            <p:nvPr/>
          </p:nvSpPr>
          <p:spPr>
            <a:xfrm>
              <a:off x="5935939"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62" name="TextBox 61">
              <a:extLst>
                <a:ext uri="{FF2B5EF4-FFF2-40B4-BE49-F238E27FC236}">
                  <a16:creationId xmlns:a16="http://schemas.microsoft.com/office/drawing/2014/main" id="{B22A0D6A-FC8F-46DA-A683-27658DDE1759}"/>
                </a:ext>
              </a:extLst>
            </p:cNvPr>
            <p:cNvSpPr txBox="1"/>
            <p:nvPr/>
          </p:nvSpPr>
          <p:spPr>
            <a:xfrm>
              <a:off x="6669409"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8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Always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99.995% HA</a:t>
              </a:r>
            </a:p>
          </p:txBody>
        </p:sp>
        <p:sp>
          <p:nvSpPr>
            <p:cNvPr id="40" name="TextBox 39">
              <a:extLst>
                <a:ext uri="{FF2B5EF4-FFF2-40B4-BE49-F238E27FC236}">
                  <a16:creationId xmlns:a16="http://schemas.microsoft.com/office/drawing/2014/main" id="{F26D4DBF-B4EB-4C6B-B37E-988B1B9887EB}"/>
                </a:ext>
              </a:extLst>
            </p:cNvPr>
            <p:cNvSpPr txBox="1"/>
            <p:nvPr/>
          </p:nvSpPr>
          <p:spPr>
            <a:xfrm>
              <a:off x="9320392" y="2912677"/>
              <a:ext cx="146218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Instance pool </a:t>
              </a:r>
            </a:p>
          </p:txBody>
        </p:sp>
        <p:sp>
          <p:nvSpPr>
            <p:cNvPr id="30" name="Rectangle 29">
              <a:extLst>
                <a:ext uri="{FF2B5EF4-FFF2-40B4-BE49-F238E27FC236}">
                  <a16:creationId xmlns:a16="http://schemas.microsoft.com/office/drawing/2014/main" id="{3E2C4538-61EA-4E48-99DC-F45ABCDC0531}"/>
                </a:ext>
              </a:extLst>
            </p:cNvPr>
            <p:cNvSpPr/>
            <p:nvPr/>
          </p:nvSpPr>
          <p:spPr>
            <a:xfrm>
              <a:off x="2373673"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31" name="Rectangle 30">
              <a:extLst>
                <a:ext uri="{FF2B5EF4-FFF2-40B4-BE49-F238E27FC236}">
                  <a16:creationId xmlns:a16="http://schemas.microsoft.com/office/drawing/2014/main" id="{1253FDD3-F70B-4BBB-B08B-1863651A86A6}"/>
                </a:ext>
              </a:extLst>
            </p:cNvPr>
            <p:cNvSpPr/>
            <p:nvPr/>
          </p:nvSpPr>
          <p:spPr>
            <a:xfrm>
              <a:off x="3105894"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Business critical</a:t>
              </a:r>
            </a:p>
          </p:txBody>
        </p:sp>
        <p:sp>
          <p:nvSpPr>
            <p:cNvPr id="32" name="Rectangle 31">
              <a:extLst>
                <a:ext uri="{FF2B5EF4-FFF2-40B4-BE49-F238E27FC236}">
                  <a16:creationId xmlns:a16="http://schemas.microsoft.com/office/drawing/2014/main" id="{DFDD5226-90F6-45B3-980E-739029C5BA1E}"/>
                </a:ext>
              </a:extLst>
            </p:cNvPr>
            <p:cNvSpPr/>
            <p:nvPr/>
          </p:nvSpPr>
          <p:spPr>
            <a:xfrm>
              <a:off x="3843783"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Hyperscale</a:t>
              </a:r>
            </a:p>
          </p:txBody>
        </p:sp>
        <p:sp>
          <p:nvSpPr>
            <p:cNvPr id="33" name="Rectangle 32">
              <a:extLst>
                <a:ext uri="{FF2B5EF4-FFF2-40B4-BE49-F238E27FC236}">
                  <a16:creationId xmlns:a16="http://schemas.microsoft.com/office/drawing/2014/main" id="{40BA40C4-73B8-4A12-9063-0463BEAB2AFA}"/>
                </a:ext>
              </a:extLst>
            </p:cNvPr>
            <p:cNvSpPr/>
            <p:nvPr/>
          </p:nvSpPr>
          <p:spPr>
            <a:xfrm>
              <a:off x="7633434"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34" name="Rectangle 33">
              <a:extLst>
                <a:ext uri="{FF2B5EF4-FFF2-40B4-BE49-F238E27FC236}">
                  <a16:creationId xmlns:a16="http://schemas.microsoft.com/office/drawing/2014/main" id="{BF2D69A3-913A-4BBF-8718-87BC9E26D741}"/>
                </a:ext>
              </a:extLst>
            </p:cNvPr>
            <p:cNvSpPr/>
            <p:nvPr/>
          </p:nvSpPr>
          <p:spPr>
            <a:xfrm>
              <a:off x="8361750"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Business critical</a:t>
              </a:r>
            </a:p>
          </p:txBody>
        </p:sp>
        <p:sp>
          <p:nvSpPr>
            <p:cNvPr id="58" name="Rectangle 57">
              <a:extLst>
                <a:ext uri="{FF2B5EF4-FFF2-40B4-BE49-F238E27FC236}">
                  <a16:creationId xmlns:a16="http://schemas.microsoft.com/office/drawing/2014/main" id="{63EB0FD6-1772-43F7-8CA5-AF3AF14842F2}"/>
                </a:ext>
              </a:extLst>
            </p:cNvPr>
            <p:cNvSpPr/>
            <p:nvPr/>
          </p:nvSpPr>
          <p:spPr>
            <a:xfrm>
              <a:off x="5935939"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59" name="Rectangle 58">
              <a:extLst>
                <a:ext uri="{FF2B5EF4-FFF2-40B4-BE49-F238E27FC236}">
                  <a16:creationId xmlns:a16="http://schemas.microsoft.com/office/drawing/2014/main" id="{0187F086-F14F-4C72-9B0B-43AF0222A56C}"/>
                </a:ext>
              </a:extLst>
            </p:cNvPr>
            <p:cNvSpPr/>
            <p:nvPr/>
          </p:nvSpPr>
          <p:spPr>
            <a:xfrm>
              <a:off x="6669409"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Business critical</a:t>
              </a:r>
            </a:p>
          </p:txBody>
        </p:sp>
        <p:sp>
          <p:nvSpPr>
            <p:cNvPr id="47" name="Rectangle 46">
              <a:extLst>
                <a:ext uri="{FF2B5EF4-FFF2-40B4-BE49-F238E27FC236}">
                  <a16:creationId xmlns:a16="http://schemas.microsoft.com/office/drawing/2014/main" id="{E9168D97-0F43-409F-966E-5D65D579C1C0}"/>
                </a:ext>
              </a:extLst>
            </p:cNvPr>
            <p:cNvSpPr/>
            <p:nvPr/>
          </p:nvSpPr>
          <p:spPr>
            <a:xfrm>
              <a:off x="9320393"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49" name="Rectangle 48">
              <a:extLst>
                <a:ext uri="{FF2B5EF4-FFF2-40B4-BE49-F238E27FC236}">
                  <a16:creationId xmlns:a16="http://schemas.microsoft.com/office/drawing/2014/main" id="{33035199-A221-4B4E-85AB-E23003506A82}"/>
                </a:ext>
              </a:extLst>
            </p:cNvPr>
            <p:cNvSpPr/>
            <p:nvPr/>
          </p:nvSpPr>
          <p:spPr>
            <a:xfrm>
              <a:off x="10051053"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Business critical</a:t>
              </a:r>
            </a:p>
          </p:txBody>
        </p:sp>
        <p:sp>
          <p:nvSpPr>
            <p:cNvPr id="50" name="TextBox 49">
              <a:extLst>
                <a:ext uri="{FF2B5EF4-FFF2-40B4-BE49-F238E27FC236}">
                  <a16:creationId xmlns:a16="http://schemas.microsoft.com/office/drawing/2014/main" id="{17EDE80E-D67C-4F4F-85C0-4411C7FC09E8}"/>
                </a:ext>
              </a:extLst>
            </p:cNvPr>
            <p:cNvSpPr txBox="1"/>
            <p:nvPr/>
          </p:nvSpPr>
          <p:spPr>
            <a:xfrm>
              <a:off x="9320392" y="1381414"/>
              <a:ext cx="1462181" cy="57708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Migrate smaller instances to the cloud at scale</a:t>
              </a:r>
            </a:p>
          </p:txBody>
        </p:sp>
        <p:sp>
          <p:nvSpPr>
            <p:cNvPr id="53" name="TextBox 52">
              <a:extLst>
                <a:ext uri="{FF2B5EF4-FFF2-40B4-BE49-F238E27FC236}">
                  <a16:creationId xmlns:a16="http://schemas.microsoft.com/office/drawing/2014/main" id="{80A70550-7686-4470-8F00-0FF8522C10C6}"/>
                </a:ext>
              </a:extLst>
            </p:cNvPr>
            <p:cNvSpPr txBox="1"/>
            <p:nvPr/>
          </p:nvSpPr>
          <p:spPr>
            <a:xfrm>
              <a:off x="9320393"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8TB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54" name="TextBox 53">
              <a:extLst>
                <a:ext uri="{FF2B5EF4-FFF2-40B4-BE49-F238E27FC236}">
                  <a16:creationId xmlns:a16="http://schemas.microsoft.com/office/drawing/2014/main" id="{5D2C943D-E7D1-4FDF-840A-F88424B265BA}"/>
                </a:ext>
              </a:extLst>
            </p:cNvPr>
            <p:cNvSpPr txBox="1"/>
            <p:nvPr/>
          </p:nvSpPr>
          <p:spPr>
            <a:xfrm>
              <a:off x="10051053"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Always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99.995% HA</a:t>
              </a:r>
            </a:p>
          </p:txBody>
        </p:sp>
        <p:sp>
          <p:nvSpPr>
            <p:cNvPr id="106" name="TextBox 105">
              <a:extLst>
                <a:ext uri="{FF2B5EF4-FFF2-40B4-BE49-F238E27FC236}">
                  <a16:creationId xmlns:a16="http://schemas.microsoft.com/office/drawing/2014/main" id="{1CF2C15B-E39E-4D05-83AF-48FE00F79A85}"/>
                </a:ext>
              </a:extLst>
            </p:cNvPr>
            <p:cNvSpPr txBox="1"/>
            <p:nvPr/>
          </p:nvSpPr>
          <p:spPr>
            <a:xfrm>
              <a:off x="1279407" y="4237709"/>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100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Read-scale cluster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107" name="Rectangle 106">
              <a:extLst>
                <a:ext uri="{FF2B5EF4-FFF2-40B4-BE49-F238E27FC236}">
                  <a16:creationId xmlns:a16="http://schemas.microsoft.com/office/drawing/2014/main" id="{BF6BC6EF-1CA1-4D0F-BA9E-E2F2F2B3637B}"/>
                </a:ext>
              </a:extLst>
            </p:cNvPr>
            <p:cNvSpPr/>
            <p:nvPr/>
          </p:nvSpPr>
          <p:spPr>
            <a:xfrm>
              <a:off x="1279407" y="3820342"/>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Hyperscale</a:t>
              </a:r>
            </a:p>
          </p:txBody>
        </p:sp>
        <p:sp>
          <p:nvSpPr>
            <p:cNvPr id="108" name="TextBox 107">
              <a:extLst>
                <a:ext uri="{FF2B5EF4-FFF2-40B4-BE49-F238E27FC236}">
                  <a16:creationId xmlns:a16="http://schemas.microsoft.com/office/drawing/2014/main" id="{358D9928-FFD1-4980-AA4E-EFC85CEC03E5}"/>
                </a:ext>
              </a:extLst>
            </p:cNvPr>
            <p:cNvSpPr txBox="1"/>
            <p:nvPr/>
          </p:nvSpPr>
          <p:spPr>
            <a:xfrm>
              <a:off x="1095041" y="1387819"/>
              <a:ext cx="1134781" cy="90024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Rehosting and/or can tolerate 80 vCore and 100TBs</a:t>
              </a:r>
            </a:p>
          </p:txBody>
        </p:sp>
        <p:sp>
          <p:nvSpPr>
            <p:cNvPr id="109" name="TextBox 108">
              <a:extLst>
                <a:ext uri="{FF2B5EF4-FFF2-40B4-BE49-F238E27FC236}">
                  <a16:creationId xmlns:a16="http://schemas.microsoft.com/office/drawing/2014/main" id="{13C6E6A3-8C6C-4B18-B4BB-11B703D5F6CD}"/>
                </a:ext>
              </a:extLst>
            </p:cNvPr>
            <p:cNvSpPr txBox="1"/>
            <p:nvPr/>
          </p:nvSpPr>
          <p:spPr>
            <a:xfrm>
              <a:off x="10959063" y="1381053"/>
              <a:ext cx="1143001" cy="7386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Maintain control over O/S, patching, scaling, HADR</a:t>
              </a:r>
            </a:p>
          </p:txBody>
        </p:sp>
        <p:sp>
          <p:nvSpPr>
            <p:cNvPr id="110" name="Rectangle 109">
              <a:extLst>
                <a:ext uri="{FF2B5EF4-FFF2-40B4-BE49-F238E27FC236}">
                  <a16:creationId xmlns:a16="http://schemas.microsoft.com/office/drawing/2014/main" id="{5DE7C3F8-D862-4A31-8617-67288B6A836D}"/>
                </a:ext>
              </a:extLst>
            </p:cNvPr>
            <p:cNvSpPr/>
            <p:nvPr/>
          </p:nvSpPr>
          <p:spPr>
            <a:xfrm>
              <a:off x="11196751" y="3820342"/>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SQL Server on Azure VMs</a:t>
              </a:r>
            </a:p>
          </p:txBody>
        </p:sp>
        <p:sp>
          <p:nvSpPr>
            <p:cNvPr id="111" name="TextBox 110">
              <a:extLst>
                <a:ext uri="{FF2B5EF4-FFF2-40B4-BE49-F238E27FC236}">
                  <a16:creationId xmlns:a16="http://schemas.microsoft.com/office/drawing/2014/main" id="{D40A6D4D-FF2E-4090-BD6E-840E87952D76}"/>
                </a:ext>
              </a:extLst>
            </p:cNvPr>
            <p:cNvSpPr txBox="1"/>
            <p:nvPr/>
          </p:nvSpPr>
          <p:spPr>
            <a:xfrm>
              <a:off x="11196751" y="4237709"/>
              <a:ext cx="731520" cy="584775"/>
            </a:xfrm>
            <a:prstGeom prst="rect">
              <a:avLst/>
            </a:prstGeom>
            <a:noFill/>
            <a:ln w="12700">
              <a:solidFill>
                <a:schemeClr val="accent1"/>
              </a:solidFill>
              <a:miter lim="800000"/>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64 disks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80K IO, 800 </a:t>
              </a:r>
              <a:r>
                <a:rPr kumimoji="0" lang="en-US" sz="8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MBps</a:t>
              </a:r>
              <a:endPar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 name="Rectangle: Rounded Corners 2">
              <a:extLst>
                <a:ext uri="{FF2B5EF4-FFF2-40B4-BE49-F238E27FC236}">
                  <a16:creationId xmlns:a16="http://schemas.microsoft.com/office/drawing/2014/main" id="{E45DC176-5229-442B-9727-816DA63CC380}"/>
                </a:ext>
              </a:extLst>
            </p:cNvPr>
            <p:cNvSpPr/>
            <p:nvPr/>
          </p:nvSpPr>
          <p:spPr bwMode="auto">
            <a:xfrm>
              <a:off x="1065897" y="1304818"/>
              <a:ext cx="1140411" cy="4458984"/>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HTAP / Data Marts</a:t>
              </a:r>
            </a:p>
          </p:txBody>
        </p:sp>
        <p:sp>
          <p:nvSpPr>
            <p:cNvPr id="112" name="Rectangle: Rounded Corners 111">
              <a:extLst>
                <a:ext uri="{FF2B5EF4-FFF2-40B4-BE49-F238E27FC236}">
                  <a16:creationId xmlns:a16="http://schemas.microsoft.com/office/drawing/2014/main" id="{342FA2A1-FB0D-4A9B-9A52-6FF42E6F5693}"/>
                </a:ext>
              </a:extLst>
            </p:cNvPr>
            <p:cNvSpPr/>
            <p:nvPr/>
          </p:nvSpPr>
          <p:spPr bwMode="auto">
            <a:xfrm>
              <a:off x="2258966" y="1304818"/>
              <a:ext cx="8653069" cy="4458984"/>
            </a:xfrm>
            <a:prstGeom prst="roundRect">
              <a:avLst>
                <a:gd name="adj" fmla="val 4455"/>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Segoe UI" pitchFamily="34" charset="0"/>
                </a:rPr>
                <a:t>OLTP</a:t>
              </a:r>
            </a:p>
          </p:txBody>
        </p:sp>
        <p:sp>
          <p:nvSpPr>
            <p:cNvPr id="113" name="Rectangle: Rounded Corners 112">
              <a:extLst>
                <a:ext uri="{FF2B5EF4-FFF2-40B4-BE49-F238E27FC236}">
                  <a16:creationId xmlns:a16="http://schemas.microsoft.com/office/drawing/2014/main" id="{BE5B74D5-7614-475B-B26F-F382FDF5A45A}"/>
                </a:ext>
              </a:extLst>
            </p:cNvPr>
            <p:cNvSpPr/>
            <p:nvPr/>
          </p:nvSpPr>
          <p:spPr bwMode="auto">
            <a:xfrm>
              <a:off x="10959065" y="1304818"/>
              <a:ext cx="1143000" cy="4458984"/>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Segoe UI" pitchFamily="34" charset="0"/>
                </a:rPr>
                <a:t>Rehosting</a:t>
              </a:r>
            </a:p>
          </p:txBody>
        </p:sp>
        <p:cxnSp>
          <p:nvCxnSpPr>
            <p:cNvPr id="9" name="Connector: Elbow 8">
              <a:extLst>
                <a:ext uri="{FF2B5EF4-FFF2-40B4-BE49-F238E27FC236}">
                  <a16:creationId xmlns:a16="http://schemas.microsoft.com/office/drawing/2014/main" id="{0574D140-8422-491A-B262-D0AA4B0A2987}"/>
                </a:ext>
              </a:extLst>
            </p:cNvPr>
            <p:cNvCxnSpPr>
              <a:cxnSpLocks/>
              <a:endCxn id="30" idx="0"/>
            </p:cNvCxnSpPr>
            <p:nvPr/>
          </p:nvCxnSpPr>
          <p:spPr>
            <a:xfrm rot="10800000" flipV="1">
              <a:off x="2739434" y="3428999"/>
              <a:ext cx="732221" cy="39321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CBFF7187-0C69-4131-A1E1-3740F80BA232}"/>
                </a:ext>
              </a:extLst>
            </p:cNvPr>
            <p:cNvCxnSpPr>
              <a:cxnSpLocks/>
              <a:endCxn id="32" idx="0"/>
            </p:cNvCxnSpPr>
            <p:nvPr/>
          </p:nvCxnSpPr>
          <p:spPr>
            <a:xfrm>
              <a:off x="3471654" y="3429000"/>
              <a:ext cx="737889" cy="39321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00C00FCF-292A-477E-8AA8-9EDE520222AE}"/>
                </a:ext>
              </a:extLst>
            </p:cNvPr>
            <p:cNvCxnSpPr>
              <a:stCxn id="12" idx="2"/>
              <a:endCxn id="58" idx="0"/>
            </p:cNvCxnSpPr>
            <p:nvPr/>
          </p:nvCxnSpPr>
          <p:spPr>
            <a:xfrm rot="5400000">
              <a:off x="6143977" y="3297754"/>
              <a:ext cx="682180" cy="366735"/>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C5B56D19-4696-40D1-896F-84E85BBC2E3C}"/>
                </a:ext>
              </a:extLst>
            </p:cNvPr>
            <p:cNvCxnSpPr>
              <a:stCxn id="12" idx="2"/>
              <a:endCxn id="59" idx="0"/>
            </p:cNvCxnSpPr>
            <p:nvPr/>
          </p:nvCxnSpPr>
          <p:spPr>
            <a:xfrm rot="16200000" flipH="1">
              <a:off x="6510711" y="3297753"/>
              <a:ext cx="682180" cy="366735"/>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26C7955-B10A-43B5-85A5-E38BAF2134E4}"/>
                </a:ext>
              </a:extLst>
            </p:cNvPr>
            <p:cNvCxnSpPr>
              <a:stCxn id="15" idx="2"/>
              <a:endCxn id="33" idx="0"/>
            </p:cNvCxnSpPr>
            <p:nvPr/>
          </p:nvCxnSpPr>
          <p:spPr>
            <a:xfrm rot="5400000">
              <a:off x="7853072" y="3313104"/>
              <a:ext cx="655230" cy="362985"/>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197291B-8837-41C8-9F06-AAC8DD17CFDA}"/>
                </a:ext>
              </a:extLst>
            </p:cNvPr>
            <p:cNvCxnSpPr>
              <a:stCxn id="15" idx="2"/>
              <a:endCxn id="34" idx="0"/>
            </p:cNvCxnSpPr>
            <p:nvPr/>
          </p:nvCxnSpPr>
          <p:spPr>
            <a:xfrm rot="16200000" flipH="1">
              <a:off x="8217229" y="3311930"/>
              <a:ext cx="655230" cy="365331"/>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7965CB85-0555-4172-B135-F3CB6D2D257E}"/>
                </a:ext>
              </a:extLst>
            </p:cNvPr>
            <p:cNvCxnSpPr>
              <a:stCxn id="40" idx="2"/>
              <a:endCxn id="47" idx="0"/>
            </p:cNvCxnSpPr>
            <p:nvPr/>
          </p:nvCxnSpPr>
          <p:spPr>
            <a:xfrm rot="5400000">
              <a:off x="9552551" y="3323278"/>
              <a:ext cx="632535" cy="365330"/>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68E834D-552B-45A2-82FD-DAB02803E29A}"/>
                </a:ext>
              </a:extLst>
            </p:cNvPr>
            <p:cNvCxnSpPr>
              <a:stCxn id="40" idx="2"/>
              <a:endCxn id="49" idx="0"/>
            </p:cNvCxnSpPr>
            <p:nvPr/>
          </p:nvCxnSpPr>
          <p:spPr>
            <a:xfrm rot="16200000" flipH="1">
              <a:off x="9917881" y="3323278"/>
              <a:ext cx="632535" cy="365330"/>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8B54FF8-F060-4ED6-9384-5A00D5667671}"/>
                </a:ext>
              </a:extLst>
            </p:cNvPr>
            <p:cNvSpPr txBox="1"/>
            <p:nvPr/>
          </p:nvSpPr>
          <p:spPr>
            <a:xfrm>
              <a:off x="10973198" y="2919602"/>
              <a:ext cx="1143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SQL Server on Azure VM</a:t>
              </a:r>
            </a:p>
          </p:txBody>
        </p:sp>
        <p:cxnSp>
          <p:nvCxnSpPr>
            <p:cNvPr id="39" name="Connector: Elbow 38">
              <a:extLst>
                <a:ext uri="{FF2B5EF4-FFF2-40B4-BE49-F238E27FC236}">
                  <a16:creationId xmlns:a16="http://schemas.microsoft.com/office/drawing/2014/main" id="{3A840874-8CDF-4D23-9302-19268CE53154}"/>
                </a:ext>
              </a:extLst>
            </p:cNvPr>
            <p:cNvCxnSpPr>
              <a:cxnSpLocks/>
              <a:stCxn id="11" idx="2"/>
              <a:endCxn id="107" idx="0"/>
            </p:cNvCxnSpPr>
            <p:nvPr/>
          </p:nvCxnSpPr>
          <p:spPr>
            <a:xfrm rot="5400000">
              <a:off x="2231580" y="2577433"/>
              <a:ext cx="656497" cy="1829321"/>
            </a:xfrm>
            <a:prstGeom prst="bentConnector3">
              <a:avLst>
                <a:gd name="adj1" fmla="val 41295"/>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F5F2B32-6B90-4CE8-8F81-EA045C80FDEE}"/>
                </a:ext>
              </a:extLst>
            </p:cNvPr>
            <p:cNvCxnSpPr>
              <a:cxnSpLocks/>
              <a:stCxn id="114" idx="2"/>
              <a:endCxn id="110" idx="0"/>
            </p:cNvCxnSpPr>
            <p:nvPr/>
          </p:nvCxnSpPr>
          <p:spPr>
            <a:xfrm>
              <a:off x="11544698" y="3381267"/>
              <a:ext cx="17813" cy="43907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2CBB3A7B-8030-4A3F-813E-B286567411DF}"/>
                </a:ext>
              </a:extLst>
            </p:cNvPr>
            <p:cNvSpPr txBox="1"/>
            <p:nvPr/>
          </p:nvSpPr>
          <p:spPr>
            <a:xfrm>
              <a:off x="4866569" y="4237709"/>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117" name="Rectangle 116">
              <a:extLst>
                <a:ext uri="{FF2B5EF4-FFF2-40B4-BE49-F238E27FC236}">
                  <a16:creationId xmlns:a16="http://schemas.microsoft.com/office/drawing/2014/main" id="{98DC121D-C279-4670-819A-56E133763D48}"/>
                </a:ext>
              </a:extLst>
            </p:cNvPr>
            <p:cNvSpPr/>
            <p:nvPr/>
          </p:nvSpPr>
          <p:spPr>
            <a:xfrm>
              <a:off x="4866569" y="3820342"/>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118" name="TextBox 117">
              <a:extLst>
                <a:ext uri="{FF2B5EF4-FFF2-40B4-BE49-F238E27FC236}">
                  <a16:creationId xmlns:a16="http://schemas.microsoft.com/office/drawing/2014/main" id="{4061855D-5510-4307-A5D0-55DEAF340A89}"/>
                </a:ext>
              </a:extLst>
            </p:cNvPr>
            <p:cNvSpPr txBox="1"/>
            <p:nvPr/>
          </p:nvSpPr>
          <p:spPr>
            <a:xfrm>
              <a:off x="4135415" y="2885909"/>
              <a:ext cx="220162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single database </a:t>
              </a:r>
            </a:p>
          </p:txBody>
        </p:sp>
        <p:sp>
          <p:nvSpPr>
            <p:cNvPr id="119" name="TextBox 118">
              <a:extLst>
                <a:ext uri="{FF2B5EF4-FFF2-40B4-BE49-F238E27FC236}">
                  <a16:creationId xmlns:a16="http://schemas.microsoft.com/office/drawing/2014/main" id="{F161D3F8-0F14-47AD-90EA-19E1630F0B08}"/>
                </a:ext>
              </a:extLst>
            </p:cNvPr>
            <p:cNvSpPr txBox="1"/>
            <p:nvPr/>
          </p:nvSpPr>
          <p:spPr>
            <a:xfrm>
              <a:off x="4526325" y="1381053"/>
              <a:ext cx="1380470" cy="7386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Optimize price-perf for intermittent and unpredictable workloads</a:t>
              </a:r>
            </a:p>
          </p:txBody>
        </p:sp>
        <p:cxnSp>
          <p:nvCxnSpPr>
            <p:cNvPr id="56" name="Connector: Elbow 55">
              <a:extLst>
                <a:ext uri="{FF2B5EF4-FFF2-40B4-BE49-F238E27FC236}">
                  <a16:creationId xmlns:a16="http://schemas.microsoft.com/office/drawing/2014/main" id="{2BAA4590-601C-41BA-ABD7-AD405721F6EC}"/>
                </a:ext>
              </a:extLst>
            </p:cNvPr>
            <p:cNvCxnSpPr>
              <a:cxnSpLocks/>
              <a:endCxn id="117" idx="0"/>
            </p:cNvCxnSpPr>
            <p:nvPr/>
          </p:nvCxnSpPr>
          <p:spPr>
            <a:xfrm rot="5400000">
              <a:off x="5061866" y="3645977"/>
              <a:ext cx="348729" cy="0"/>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0CCA8D3-0E71-41CC-BA22-D336316D5E92}"/>
                </a:ext>
              </a:extLst>
            </p:cNvPr>
            <p:cNvCxnSpPr>
              <a:cxnSpLocks/>
              <a:stCxn id="11" idx="2"/>
              <a:endCxn id="31" idx="0"/>
            </p:cNvCxnSpPr>
            <p:nvPr/>
          </p:nvCxnSpPr>
          <p:spPr>
            <a:xfrm rot="5400000">
              <a:off x="3143888" y="3491611"/>
              <a:ext cx="658366" cy="2834"/>
            </a:xfrm>
            <a:prstGeom prst="bentConnector3">
              <a:avLst>
                <a:gd name="adj1" fmla="val 50000"/>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5" name="Graphic 104">
              <a:extLst>
                <a:ext uri="{FF2B5EF4-FFF2-40B4-BE49-F238E27FC236}">
                  <a16:creationId xmlns:a16="http://schemas.microsoft.com/office/drawing/2014/main" id="{8DA9380B-A902-4F12-86D6-DDFE60E3AB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2392" y="2233658"/>
              <a:ext cx="656341" cy="656341"/>
            </a:xfrm>
            <a:prstGeom prst="rect">
              <a:avLst/>
            </a:prstGeom>
          </p:spPr>
        </p:pic>
        <p:pic>
          <p:nvPicPr>
            <p:cNvPr id="121" name="Graphic 120">
              <a:extLst>
                <a:ext uri="{FF2B5EF4-FFF2-40B4-BE49-F238E27FC236}">
                  <a16:creationId xmlns:a16="http://schemas.microsoft.com/office/drawing/2014/main" id="{B7BE334C-79FC-42B1-81E6-78F5889FF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1869" y="2206713"/>
              <a:ext cx="658368" cy="658368"/>
            </a:xfrm>
            <a:prstGeom prst="rect">
              <a:avLst/>
            </a:prstGeom>
          </p:spPr>
        </p:pic>
        <p:pic>
          <p:nvPicPr>
            <p:cNvPr id="122" name="Graphic 121">
              <a:extLst>
                <a:ext uri="{FF2B5EF4-FFF2-40B4-BE49-F238E27FC236}">
                  <a16:creationId xmlns:a16="http://schemas.microsoft.com/office/drawing/2014/main" id="{243E65E5-6A19-462B-89BC-81A9E67346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6690" y="2204664"/>
              <a:ext cx="658368" cy="658368"/>
            </a:xfrm>
            <a:prstGeom prst="rect">
              <a:avLst/>
            </a:prstGeom>
          </p:spPr>
        </p:pic>
        <p:pic>
          <p:nvPicPr>
            <p:cNvPr id="123" name="Graphic 122">
              <a:extLst>
                <a:ext uri="{FF2B5EF4-FFF2-40B4-BE49-F238E27FC236}">
                  <a16:creationId xmlns:a16="http://schemas.microsoft.com/office/drawing/2014/main" id="{F52D0F00-2FE2-4445-8ECD-132CCF99F39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44525" y="2171324"/>
              <a:ext cx="658368" cy="658368"/>
            </a:xfrm>
            <a:prstGeom prst="rect">
              <a:avLst/>
            </a:prstGeom>
          </p:spPr>
        </p:pic>
        <p:grpSp>
          <p:nvGrpSpPr>
            <p:cNvPr id="124" name="Group 123">
              <a:extLst>
                <a:ext uri="{FF2B5EF4-FFF2-40B4-BE49-F238E27FC236}">
                  <a16:creationId xmlns:a16="http://schemas.microsoft.com/office/drawing/2014/main" id="{BFC7059E-1D78-4E3D-90A8-A3B0B6D73125}"/>
                </a:ext>
              </a:extLst>
            </p:cNvPr>
            <p:cNvGrpSpPr/>
            <p:nvPr/>
          </p:nvGrpSpPr>
          <p:grpSpPr>
            <a:xfrm>
              <a:off x="4895054" y="2233658"/>
              <a:ext cx="658368" cy="658368"/>
              <a:chOff x="1429135" y="3330970"/>
              <a:chExt cx="658368" cy="658368"/>
            </a:xfrm>
          </p:grpSpPr>
          <p:grpSp>
            <p:nvGrpSpPr>
              <p:cNvPr id="125" name="Group 124">
                <a:extLst>
                  <a:ext uri="{FF2B5EF4-FFF2-40B4-BE49-F238E27FC236}">
                    <a16:creationId xmlns:a16="http://schemas.microsoft.com/office/drawing/2014/main" id="{18013A5B-0839-4BDE-90B1-5630C4BEC221}"/>
                  </a:ext>
                </a:extLst>
              </p:cNvPr>
              <p:cNvGrpSpPr/>
              <p:nvPr/>
            </p:nvGrpSpPr>
            <p:grpSpPr>
              <a:xfrm>
                <a:off x="1429135" y="3330970"/>
                <a:ext cx="658368" cy="658368"/>
                <a:chOff x="1429421" y="3330970"/>
                <a:chExt cx="658368" cy="658368"/>
              </a:xfrm>
            </p:grpSpPr>
            <p:pic>
              <p:nvPicPr>
                <p:cNvPr id="127" name="Graphic 126">
                  <a:extLst>
                    <a:ext uri="{FF2B5EF4-FFF2-40B4-BE49-F238E27FC236}">
                      <a16:creationId xmlns:a16="http://schemas.microsoft.com/office/drawing/2014/main" id="{802E3133-8574-4276-9EFC-A7B6061B39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29421" y="3330970"/>
                  <a:ext cx="658368" cy="658368"/>
                </a:xfrm>
                <a:prstGeom prst="rect">
                  <a:avLst/>
                </a:prstGeom>
              </p:spPr>
            </p:pic>
            <p:pic>
              <p:nvPicPr>
                <p:cNvPr id="128" name="Graphic 127">
                  <a:extLst>
                    <a:ext uri="{FF2B5EF4-FFF2-40B4-BE49-F238E27FC236}">
                      <a16:creationId xmlns:a16="http://schemas.microsoft.com/office/drawing/2014/main" id="{DAA3FE91-58CA-4E3A-874C-5A6CF8461398}"/>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625080"/>
                  <a:ext cx="658368" cy="76200"/>
                </a:xfrm>
                <a:prstGeom prst="rect">
                  <a:avLst/>
                </a:prstGeom>
              </p:spPr>
            </p:pic>
            <p:pic>
              <p:nvPicPr>
                <p:cNvPr id="129" name="Graphic 128">
                  <a:extLst>
                    <a:ext uri="{FF2B5EF4-FFF2-40B4-BE49-F238E27FC236}">
                      <a16:creationId xmlns:a16="http://schemas.microsoft.com/office/drawing/2014/main" id="{A795FA55-94EF-47DB-8755-962BE8D8EE9A}"/>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698083"/>
                  <a:ext cx="658368" cy="76200"/>
                </a:xfrm>
                <a:prstGeom prst="rect">
                  <a:avLst/>
                </a:prstGeom>
              </p:spPr>
            </p:pic>
            <p:pic>
              <p:nvPicPr>
                <p:cNvPr id="130" name="Graphic 129">
                  <a:extLst>
                    <a:ext uri="{FF2B5EF4-FFF2-40B4-BE49-F238E27FC236}">
                      <a16:creationId xmlns:a16="http://schemas.microsoft.com/office/drawing/2014/main" id="{0C35E47E-F5E5-46C5-9900-E357E3B8C232}"/>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767510"/>
                  <a:ext cx="658368" cy="76200"/>
                </a:xfrm>
                <a:prstGeom prst="rect">
                  <a:avLst/>
                </a:prstGeom>
              </p:spPr>
            </p:pic>
          </p:grpSp>
          <p:pic>
            <p:nvPicPr>
              <p:cNvPr id="126" name="Graphic 125">
                <a:extLst>
                  <a:ext uri="{FF2B5EF4-FFF2-40B4-BE49-F238E27FC236}">
                    <a16:creationId xmlns:a16="http://schemas.microsoft.com/office/drawing/2014/main" id="{237BB741-AF2B-405B-BC13-8255C488A369}"/>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135" y="3580772"/>
                <a:ext cx="658368" cy="76200"/>
              </a:xfrm>
              <a:prstGeom prst="rect">
                <a:avLst/>
              </a:prstGeom>
            </p:spPr>
          </p:pic>
        </p:grpSp>
        <p:grpSp>
          <p:nvGrpSpPr>
            <p:cNvPr id="131" name="Group 130">
              <a:extLst>
                <a:ext uri="{FF2B5EF4-FFF2-40B4-BE49-F238E27FC236}">
                  <a16:creationId xmlns:a16="http://schemas.microsoft.com/office/drawing/2014/main" id="{7B6445CF-837C-4914-9C69-BAF9E418117F}"/>
                </a:ext>
              </a:extLst>
            </p:cNvPr>
            <p:cNvGrpSpPr/>
            <p:nvPr/>
          </p:nvGrpSpPr>
          <p:grpSpPr>
            <a:xfrm>
              <a:off x="3152070" y="2226609"/>
              <a:ext cx="658368" cy="658368"/>
              <a:chOff x="1429135" y="3330970"/>
              <a:chExt cx="658368" cy="658368"/>
            </a:xfrm>
          </p:grpSpPr>
          <p:grpSp>
            <p:nvGrpSpPr>
              <p:cNvPr id="132" name="Group 131">
                <a:extLst>
                  <a:ext uri="{FF2B5EF4-FFF2-40B4-BE49-F238E27FC236}">
                    <a16:creationId xmlns:a16="http://schemas.microsoft.com/office/drawing/2014/main" id="{26D4C319-0D6F-42D2-8463-EB6DAF4932AA}"/>
                  </a:ext>
                </a:extLst>
              </p:cNvPr>
              <p:cNvGrpSpPr/>
              <p:nvPr/>
            </p:nvGrpSpPr>
            <p:grpSpPr>
              <a:xfrm>
                <a:off x="1429135" y="3330970"/>
                <a:ext cx="658368" cy="658368"/>
                <a:chOff x="1429421" y="3330970"/>
                <a:chExt cx="658368" cy="658368"/>
              </a:xfrm>
            </p:grpSpPr>
            <p:pic>
              <p:nvPicPr>
                <p:cNvPr id="134" name="Graphic 133">
                  <a:extLst>
                    <a:ext uri="{FF2B5EF4-FFF2-40B4-BE49-F238E27FC236}">
                      <a16:creationId xmlns:a16="http://schemas.microsoft.com/office/drawing/2014/main" id="{6C91D407-A767-43F5-89AF-195038359A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29421" y="3330970"/>
                  <a:ext cx="658368" cy="658368"/>
                </a:xfrm>
                <a:prstGeom prst="rect">
                  <a:avLst/>
                </a:prstGeom>
              </p:spPr>
            </p:pic>
            <p:pic>
              <p:nvPicPr>
                <p:cNvPr id="135" name="Graphic 134">
                  <a:extLst>
                    <a:ext uri="{FF2B5EF4-FFF2-40B4-BE49-F238E27FC236}">
                      <a16:creationId xmlns:a16="http://schemas.microsoft.com/office/drawing/2014/main" id="{DA18B5B3-784F-41C2-BAE2-DE5B8EE13595}"/>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625080"/>
                  <a:ext cx="658368" cy="76200"/>
                </a:xfrm>
                <a:prstGeom prst="rect">
                  <a:avLst/>
                </a:prstGeom>
              </p:spPr>
            </p:pic>
            <p:pic>
              <p:nvPicPr>
                <p:cNvPr id="136" name="Graphic 135">
                  <a:extLst>
                    <a:ext uri="{FF2B5EF4-FFF2-40B4-BE49-F238E27FC236}">
                      <a16:creationId xmlns:a16="http://schemas.microsoft.com/office/drawing/2014/main" id="{184A65CA-AA3F-4433-B81E-ABE6C48DEDD1}"/>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698083"/>
                  <a:ext cx="658368" cy="76200"/>
                </a:xfrm>
                <a:prstGeom prst="rect">
                  <a:avLst/>
                </a:prstGeom>
              </p:spPr>
            </p:pic>
            <p:pic>
              <p:nvPicPr>
                <p:cNvPr id="137" name="Graphic 136">
                  <a:extLst>
                    <a:ext uri="{FF2B5EF4-FFF2-40B4-BE49-F238E27FC236}">
                      <a16:creationId xmlns:a16="http://schemas.microsoft.com/office/drawing/2014/main" id="{0BD903D3-0262-483C-86BA-59A1041CBC48}"/>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767510"/>
                  <a:ext cx="658368" cy="76200"/>
                </a:xfrm>
                <a:prstGeom prst="rect">
                  <a:avLst/>
                </a:prstGeom>
              </p:spPr>
            </p:pic>
          </p:grpSp>
          <p:pic>
            <p:nvPicPr>
              <p:cNvPr id="133" name="Graphic 132">
                <a:extLst>
                  <a:ext uri="{FF2B5EF4-FFF2-40B4-BE49-F238E27FC236}">
                    <a16:creationId xmlns:a16="http://schemas.microsoft.com/office/drawing/2014/main" id="{0A6F5F30-C7E3-4B1F-AAEE-AB00436CB9D3}"/>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135" y="3580772"/>
                <a:ext cx="658368" cy="76200"/>
              </a:xfrm>
              <a:prstGeom prst="rect">
                <a:avLst/>
              </a:prstGeom>
            </p:spPr>
          </p:pic>
        </p:grpSp>
      </p:grpSp>
      <p:grpSp>
        <p:nvGrpSpPr>
          <p:cNvPr id="77" name="Group 76">
            <a:extLst>
              <a:ext uri="{FF2B5EF4-FFF2-40B4-BE49-F238E27FC236}">
                <a16:creationId xmlns:a16="http://schemas.microsoft.com/office/drawing/2014/main" id="{F13D0E78-DFF8-43C9-91D2-D5A6EDE03838}"/>
              </a:ext>
            </a:extLst>
          </p:cNvPr>
          <p:cNvGrpSpPr/>
          <p:nvPr/>
        </p:nvGrpSpPr>
        <p:grpSpPr>
          <a:xfrm>
            <a:off x="0" y="6215635"/>
            <a:ext cx="11444140" cy="324677"/>
            <a:chOff x="0" y="6058468"/>
            <a:chExt cx="11444140" cy="324677"/>
          </a:xfrm>
        </p:grpSpPr>
        <p:cxnSp>
          <p:nvCxnSpPr>
            <p:cNvPr id="78" name="Straight Arrow Connector 77">
              <a:extLst>
                <a:ext uri="{FF2B5EF4-FFF2-40B4-BE49-F238E27FC236}">
                  <a16:creationId xmlns:a16="http://schemas.microsoft.com/office/drawing/2014/main" id="{D826E786-4A79-4702-B38E-98B800EA9B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3B5D321F-450B-4623-804F-9B3D15545B0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0031ED7F-FB0B-4457-949B-82A70E30761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71B528AC-58E0-46BA-8C64-EB7EBEFCE907}"/>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A42E8EAD-4106-4345-B980-3700B1565ED4}"/>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038C4B93-49BC-4B72-BCAC-7D6989946D6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0282BB34-B844-44A1-96BB-0AAAB0BC1915}"/>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85" name="TextBox 84">
              <a:extLst>
                <a:ext uri="{FF2B5EF4-FFF2-40B4-BE49-F238E27FC236}">
                  <a16:creationId xmlns:a16="http://schemas.microsoft.com/office/drawing/2014/main" id="{B51F3638-1D58-4A6B-BF9A-11D2B2D5EE26}"/>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86" name="TextBox 85">
              <a:extLst>
                <a:ext uri="{FF2B5EF4-FFF2-40B4-BE49-F238E27FC236}">
                  <a16:creationId xmlns:a16="http://schemas.microsoft.com/office/drawing/2014/main" id="{5B7A1D54-00F5-4EAD-B114-D02455A7E878}"/>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87" name="TextBox 86">
              <a:extLst>
                <a:ext uri="{FF2B5EF4-FFF2-40B4-BE49-F238E27FC236}">
                  <a16:creationId xmlns:a16="http://schemas.microsoft.com/office/drawing/2014/main" id="{25747A43-A980-4458-AFCB-317BFD65ECEA}"/>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88" name="TextBox 87">
              <a:extLst>
                <a:ext uri="{FF2B5EF4-FFF2-40B4-BE49-F238E27FC236}">
                  <a16:creationId xmlns:a16="http://schemas.microsoft.com/office/drawing/2014/main" id="{8C779025-71F5-44B1-A7B4-C46EC8178703}"/>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32053754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graphicFrame>
        <p:nvGraphicFramePr>
          <p:cNvPr id="31" name="TextBox 6">
            <a:extLst>
              <a:ext uri="{FF2B5EF4-FFF2-40B4-BE49-F238E27FC236}">
                <a16:creationId xmlns:a16="http://schemas.microsoft.com/office/drawing/2014/main" id="{DF077293-CFC6-4E3C-9232-6146368BBAC9}"/>
              </a:ext>
            </a:extLst>
          </p:cNvPr>
          <p:cNvGraphicFramePr/>
          <p:nvPr>
            <p:extLst>
              <p:ext uri="{D42A27DB-BD31-4B8C-83A1-F6EECF244321}">
                <p14:modId xmlns:p14="http://schemas.microsoft.com/office/powerpoint/2010/main" val="76906528"/>
              </p:ext>
            </p:extLst>
          </p:nvPr>
        </p:nvGraphicFramePr>
        <p:xfrm>
          <a:off x="588263" y="1403819"/>
          <a:ext cx="5265598"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2" name="Picture 2" descr="See the source image">
            <a:extLst>
              <a:ext uri="{FF2B5EF4-FFF2-40B4-BE49-F238E27FC236}">
                <a16:creationId xmlns:a16="http://schemas.microsoft.com/office/drawing/2014/main" id="{9BB5407A-62E5-4357-882D-C067020366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0792" y="2225055"/>
            <a:ext cx="5506329" cy="2915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08328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Additional Resources</a:t>
            </a:r>
            <a:endParaRPr lang="en-US" dirty="0"/>
          </a:p>
        </p:txBody>
      </p:sp>
      <p:sp>
        <p:nvSpPr>
          <p:cNvPr id="6" name="TextBox 5">
            <a:extLst>
              <a:ext uri="{FF2B5EF4-FFF2-40B4-BE49-F238E27FC236}">
                <a16:creationId xmlns:a16="http://schemas.microsoft.com/office/drawing/2014/main" id="{E2A63F6A-9F2B-4754-B5F0-F9C3906715AB}"/>
              </a:ext>
            </a:extLst>
          </p:cNvPr>
          <p:cNvSpPr txBox="1"/>
          <p:nvPr/>
        </p:nvSpPr>
        <p:spPr>
          <a:xfrm>
            <a:off x="528506" y="1137821"/>
            <a:ext cx="10670797" cy="5262979"/>
          </a:xfrm>
          <a:prstGeom prst="rect">
            <a:avLst/>
          </a:prstGeom>
          <a:noFill/>
        </p:spPr>
        <p:txBody>
          <a:bodyPr wrap="square">
            <a:spAutoFit/>
          </a:bodyPr>
          <a:lstStyle/>
          <a:p>
            <a:pPr marL="0" marR="0">
              <a:spcBef>
                <a:spcPts val="0"/>
              </a:spcBef>
              <a:spcAft>
                <a:spcPts val="0"/>
              </a:spcAft>
            </a:pPr>
            <a:r>
              <a:rPr lang="en-US" sz="2400" dirty="0">
                <a:effectLst/>
                <a:latin typeface="Calibri" panose="020F0502020204030204" pitchFamily="34" charset="0"/>
                <a:ea typeface="Calibri" panose="020F0502020204030204" pitchFamily="34" charset="0"/>
              </a:rPr>
              <a:t>Best Options for Database Migration into Azure: </a:t>
            </a:r>
            <a:r>
              <a:rPr lang="en-US" sz="2400" u="sng" dirty="0">
                <a:solidFill>
                  <a:srgbClr val="0563C1"/>
                </a:solidFill>
                <a:effectLst/>
                <a:latin typeface="Calibri" panose="020F0502020204030204" pitchFamily="34" charset="0"/>
                <a:ea typeface="Calibri" panose="020F0502020204030204" pitchFamily="34" charset="0"/>
                <a:hlinkClick r:id="rId3"/>
              </a:rPr>
              <a:t>https://techcommunity.microsoft.com/t5/azure-migration/sql-server-best-options-for-database-migration-into-azure/ba-p/1497339</a:t>
            </a:r>
            <a:endParaRPr lang="en-US" sz="2400" u="sng" dirty="0">
              <a:solidFill>
                <a:srgbClr val="0563C1"/>
              </a:solidFill>
              <a:effectLst/>
              <a:latin typeface="Calibri" panose="020F0502020204030204" pitchFamily="34" charset="0"/>
              <a:ea typeface="Calibri" panose="020F0502020204030204" pitchFamily="34" charset="0"/>
            </a:endParaRPr>
          </a:p>
          <a:p>
            <a:pPr marL="0" marR="0">
              <a:spcBef>
                <a:spcPts val="0"/>
              </a:spcBef>
              <a:spcAft>
                <a:spcPts val="0"/>
              </a:spcAft>
            </a:pPr>
            <a:endParaRPr lang="en-US" sz="24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What is Azure SQL Database Hyperscale?: </a:t>
            </a:r>
            <a:r>
              <a:rPr lang="en-US" sz="2400" u="sng" dirty="0">
                <a:solidFill>
                  <a:srgbClr val="0563C1"/>
                </a:solidFill>
                <a:effectLst/>
                <a:latin typeface="Calibri" panose="020F0502020204030204" pitchFamily="34" charset="0"/>
                <a:ea typeface="Calibri" panose="020F0502020204030204" pitchFamily="34" charset="0"/>
                <a:hlinkClick r:id="rId4"/>
              </a:rPr>
              <a:t>https://www.youtube.com/watch?v=Z9AFnKI7sfI</a:t>
            </a:r>
            <a:endParaRPr lang="en-US" sz="2400" dirty="0">
              <a:effectLst/>
              <a:latin typeface="Calibri" panose="020F0502020204030204" pitchFamily="34" charset="0"/>
              <a:ea typeface="Calibri" panose="020F0502020204030204" pitchFamily="34" charset="0"/>
            </a:endParaRPr>
          </a:p>
          <a:p>
            <a:pPr marL="0" marR="0">
              <a:spcBef>
                <a:spcPts val="0"/>
              </a:spcBef>
              <a:spcAft>
                <a:spcPts val="0"/>
              </a:spcAft>
            </a:pPr>
            <a:endParaRPr lang="en-US" sz="24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Azure SQL Elastic Pools: </a:t>
            </a:r>
            <a:r>
              <a:rPr lang="en-US" sz="2400" dirty="0">
                <a:hlinkClick r:id="rId5"/>
              </a:rPr>
              <a:t>https://www.youtube.com/watch?v=v1Yvvo9e1gQ</a:t>
            </a:r>
            <a:endParaRPr lang="en-US" sz="2400" dirty="0"/>
          </a:p>
          <a:p>
            <a:pPr marL="0" marR="0">
              <a:spcBef>
                <a:spcPts val="0"/>
              </a:spcBef>
              <a:spcAft>
                <a:spcPts val="0"/>
              </a:spcAft>
            </a:pPr>
            <a:endParaRPr lang="en-US" sz="24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Introducing Azure SQL Database Managed Instance: </a:t>
            </a:r>
            <a:r>
              <a:rPr lang="en-US" sz="2400" u="sng" dirty="0">
                <a:solidFill>
                  <a:srgbClr val="0563C1"/>
                </a:solidFill>
                <a:effectLst/>
                <a:latin typeface="Calibri" panose="020F0502020204030204" pitchFamily="34" charset="0"/>
                <a:ea typeface="Calibri" panose="020F0502020204030204" pitchFamily="34" charset="0"/>
                <a:hlinkClick r:id="rId6"/>
              </a:rPr>
              <a:t>https://www.youtube.com/watch?v=W8feSZXm2Ec</a:t>
            </a:r>
            <a:endParaRPr lang="en-US" sz="2400" dirty="0">
              <a:effectLst/>
              <a:latin typeface="Calibri" panose="020F0502020204030204" pitchFamily="34" charset="0"/>
              <a:ea typeface="Calibri" panose="020F0502020204030204" pitchFamily="34" charset="0"/>
            </a:endParaRPr>
          </a:p>
          <a:p>
            <a:pPr marL="0" marR="0">
              <a:spcBef>
                <a:spcPts val="0"/>
              </a:spcBef>
              <a:spcAft>
                <a:spcPts val="0"/>
              </a:spcAft>
            </a:pPr>
            <a:endParaRPr lang="en-US" sz="24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Optimize Pricing with Azure SQL Database Serverless: </a:t>
            </a:r>
            <a:r>
              <a:rPr lang="en-US" sz="2400" u="sng" dirty="0">
                <a:solidFill>
                  <a:srgbClr val="0563C1"/>
                </a:solidFill>
                <a:effectLst/>
                <a:latin typeface="Calibri" panose="020F0502020204030204" pitchFamily="34" charset="0"/>
                <a:ea typeface="Calibri" panose="020F0502020204030204" pitchFamily="34" charset="0"/>
                <a:hlinkClick r:id="rId7"/>
              </a:rPr>
              <a:t>https://www.youtube.com/watch?v=E23D9iXSCJQ</a:t>
            </a:r>
            <a:endParaRPr lang="en-US"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93998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982692" y="868954"/>
            <a:ext cx="6249129"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Azure SQL has evolved into </a:t>
            </a:r>
            <a:r>
              <a:rPr kumimoji="0" lang="en-US" sz="2000" b="1" i="0" u="none" strike="noStrike" kern="1200" cap="none" spc="0" normalizeH="0" baseline="0" noProof="0">
                <a:ln>
                  <a:noFill/>
                </a:ln>
                <a:solidFill>
                  <a:prstClr val="black"/>
                </a:solidFill>
                <a:effectLst/>
                <a:uLnTx/>
                <a:uFillTx/>
                <a:latin typeface="Segoe UI"/>
                <a:ea typeface="+mn-ea"/>
                <a:cs typeface="+mn-cs"/>
              </a:rPr>
              <a:t>the world’s database</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mn-cs"/>
              </a:rPr>
              <a:t>Azure SQL includes </a:t>
            </a:r>
            <a:r>
              <a:rPr kumimoji="0" lang="en-US" sz="2000" b="0" i="0" u="none" strike="noStrike" kern="1200" cap="none" spc="0" normalizeH="0" baseline="0" noProof="0">
                <a:ln>
                  <a:noFill/>
                </a:ln>
                <a:solidFill>
                  <a:prstClr val="black"/>
                </a:solidFill>
                <a:effectLst/>
                <a:uLnTx/>
                <a:uFillTx/>
                <a:latin typeface="Segoe UI"/>
                <a:ea typeface="+mn-ea"/>
                <a:cs typeface="+mn-cs"/>
              </a:rPr>
              <a:t>Virtual machine, Managed Instance, and Database</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mn-cs"/>
              </a:rPr>
              <a:t>SQL Server on Azure Virtual Machines</a:t>
            </a:r>
            <a:r>
              <a:rPr kumimoji="0" lang="en-US" sz="2000" b="0" i="0" u="none" strike="noStrike" kern="1200" cap="none" spc="0" normalizeH="0" baseline="0" noProof="0">
                <a:ln>
                  <a:noFill/>
                </a:ln>
                <a:solidFill>
                  <a:prstClr val="black"/>
                </a:solidFill>
                <a:effectLst/>
                <a:uLnTx/>
                <a:uFillTx/>
                <a:latin typeface="Segoe UI"/>
                <a:ea typeface="+mn-ea"/>
                <a:cs typeface="+mn-cs"/>
              </a:rPr>
              <a:t> is best for 100% lift and shift</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mn-cs"/>
              </a:rPr>
              <a:t>Azure SQL Managed Instances: </a:t>
            </a:r>
            <a:r>
              <a:rPr kumimoji="0" lang="en-US" sz="2000" b="0" i="0" u="none" strike="noStrike" kern="1200" cap="none" spc="0" normalizeH="0" baseline="0" noProof="0">
                <a:ln>
                  <a:noFill/>
                </a:ln>
                <a:solidFill>
                  <a:prstClr val="black"/>
                </a:solidFill>
                <a:effectLst/>
                <a:uLnTx/>
                <a:uFillTx/>
                <a:latin typeface="Segoe UI"/>
                <a:ea typeface="+mn-ea"/>
                <a:cs typeface="+mn-cs"/>
              </a:rPr>
              <a:t>Database engine instance + power of PaaS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mn-cs"/>
              </a:rPr>
              <a:t>Azure SQL Database</a:t>
            </a:r>
            <a:r>
              <a:rPr kumimoji="0" lang="en-US" sz="2000" b="0" i="0" u="none" strike="noStrike" kern="1200" cap="none" spc="0" normalizeH="0" baseline="0" noProof="0">
                <a:ln>
                  <a:noFill/>
                </a:ln>
                <a:solidFill>
                  <a:prstClr val="black"/>
                </a:solidFill>
                <a:effectLst/>
                <a:uLnTx/>
                <a:uFillTx/>
                <a:latin typeface="Segoe UI"/>
                <a:ea typeface="+mn-ea"/>
                <a:cs typeface="+mn-cs"/>
              </a:rPr>
              <a:t> for modern cloud apps providing you the most PaaS capabilities</a:t>
            </a:r>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419600" y="880747"/>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419600" y="1501036"/>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419600" y="2395283"/>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419600" y="335305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419600" y="4196687"/>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4D9344E2-E48D-524E-87D4-32540F810868}"/>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906153C4-70D6-C743-92AB-3BAC647F64A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E5B2F35-DC40-DE4A-A07A-94E0F7EB8E0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95DEC7D9-A10A-3D46-B659-22675257F74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BE6AF5CC-5701-2146-A738-E99EC1A5D4A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F04AECCD-A91B-9A40-BDC3-F97B946B250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1AE45B7E-E23E-EF48-B120-DA3BD24DBF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E8B0B480-C4C7-F04A-814D-0DFAB98C8B0D}"/>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50" name="TextBox 49">
              <a:extLst>
                <a:ext uri="{FF2B5EF4-FFF2-40B4-BE49-F238E27FC236}">
                  <a16:creationId xmlns:a16="http://schemas.microsoft.com/office/drawing/2014/main" id="{356FF660-FAFE-A74E-8DCE-B9821F464F9A}"/>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51" name="TextBox 50">
              <a:extLst>
                <a:ext uri="{FF2B5EF4-FFF2-40B4-BE49-F238E27FC236}">
                  <a16:creationId xmlns:a16="http://schemas.microsoft.com/office/drawing/2014/main" id="{CE139324-9174-ED41-9AF9-393AD595894E}"/>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52" name="TextBox 51">
              <a:extLst>
                <a:ext uri="{FF2B5EF4-FFF2-40B4-BE49-F238E27FC236}">
                  <a16:creationId xmlns:a16="http://schemas.microsoft.com/office/drawing/2014/main" id="{080C1D84-A6E1-4145-B0F9-99182DF12104}"/>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53" name="TextBox 52">
              <a:extLst>
                <a:ext uri="{FF2B5EF4-FFF2-40B4-BE49-F238E27FC236}">
                  <a16:creationId xmlns:a16="http://schemas.microsoft.com/office/drawing/2014/main" id="{CA86D72F-99D4-F04D-B475-F8404EC53171}"/>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4953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Thank you!</a:t>
            </a:r>
            <a:endParaRPr kumimoji="0" lang="en-US" sz="4400" b="0" i="0" u="none" strike="noStrike" kern="1200" cap="none" spc="0" normalizeH="0" baseline="0" noProof="0" dirty="0">
              <a:ln w="3175">
                <a:noFill/>
              </a:ln>
              <a:solidFill>
                <a:srgbClr val="50E6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2602EAB8-DF40-D140-A2A1-64FF6466FA8C}"/>
              </a:ext>
            </a:extLst>
          </p:cNvPr>
          <p:cNvSpPr/>
          <p:nvPr/>
        </p:nvSpPr>
        <p:spPr bwMode="auto">
          <a:xfrm>
            <a:off x="5397480" y="2036416"/>
            <a:ext cx="5420411" cy="2638923"/>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3"/>
          <a:stretch>
            <a:fillRect/>
          </a:stretch>
        </p:blipFill>
        <p:spPr>
          <a:xfrm>
            <a:off x="5568971" y="2203283"/>
            <a:ext cx="5077427" cy="2341834"/>
          </a:xfrm>
          <a:prstGeom prst="rect">
            <a:avLst/>
          </a:prstGeom>
          <a:ln>
            <a:noFill/>
          </a:ln>
          <a:effectLst>
            <a:outerShdw blurRad="190500" algn="tl" rotWithShape="0">
              <a:srgbClr val="000000">
                <a:alpha val="70000"/>
              </a:srgbClr>
            </a:outerShdw>
          </a:effectLst>
        </p:spPr>
      </p:pic>
      <p:sp>
        <p:nvSpPr>
          <p:cNvPr id="7" name="Rectangle: Rounded Corners 6">
            <a:extLst>
              <a:ext uri="{FF2B5EF4-FFF2-40B4-BE49-F238E27FC236}">
                <a16:creationId xmlns:a16="http://schemas.microsoft.com/office/drawing/2014/main" id="{7570DEFA-AC36-4C0B-9982-8926B3ABB143}"/>
              </a:ext>
            </a:extLst>
          </p:cNvPr>
          <p:cNvSpPr/>
          <p:nvPr/>
        </p:nvSpPr>
        <p:spPr bwMode="auto">
          <a:xfrm>
            <a:off x="7644241" y="3142694"/>
            <a:ext cx="901794" cy="630315"/>
          </a:xfrm>
          <a:prstGeom prst="roundRect">
            <a:avLst/>
          </a:prstGeom>
          <a:gradFill flip="none" rotWithShape="1">
            <a:gsLst>
              <a:gs pos="74000">
                <a:schemeClr val="accent1">
                  <a:tint val="66000"/>
                  <a:satMod val="160000"/>
                  <a:alpha val="0"/>
                </a:schemeClr>
              </a:gs>
              <a:gs pos="88000">
                <a:schemeClr val="accent1">
                  <a:tint val="44500"/>
                  <a:satMod val="160000"/>
                </a:schemeClr>
              </a:gs>
              <a:gs pos="100000">
                <a:schemeClr val="accent1">
                  <a:tint val="23500"/>
                  <a:satMod val="160000"/>
                </a:schemeClr>
              </a:gs>
            </a:gsLst>
            <a:lin ang="5400000" scaled="1"/>
            <a:tileRect/>
          </a:gra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dirty="0"/>
              <a:t>History of Azure SQL</a:t>
            </a:r>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4"/>
          <a:srcRect l="13192" r="46628" b="1496"/>
          <a:stretch/>
        </p:blipFill>
        <p:spPr>
          <a:xfrm>
            <a:off x="1801700" y="2054738"/>
            <a:ext cx="1887529" cy="2638923"/>
          </a:xfrm>
          <a:prstGeom prst="rect">
            <a:avLst/>
          </a:prstGeom>
          <a:ln>
            <a:noFill/>
          </a:ln>
          <a:effectLst>
            <a:outerShdw blurRad="190500" algn="tl" rotWithShape="0">
              <a:srgbClr val="000000">
                <a:alpha val="70000"/>
              </a:srgbClr>
            </a:outerShdw>
          </a:effectLst>
        </p:spPr>
      </p:pic>
      <p:grpSp>
        <p:nvGrpSpPr>
          <p:cNvPr id="17" name="Group 16">
            <a:extLst>
              <a:ext uri="{FF2B5EF4-FFF2-40B4-BE49-F238E27FC236}">
                <a16:creationId xmlns:a16="http://schemas.microsoft.com/office/drawing/2014/main" id="{AAB27705-15B5-4A44-8E83-49FCCE5EAC3D}"/>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DCC459AF-D9F0-4A27-A6CE-781825A33AB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FDC949C-A472-4764-B4B4-D5A1188C1A7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E5E84178-DE64-421B-A78C-F927BA0B857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B1D6E903-111E-472A-83DC-8A63C335DB18}"/>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197B17F1-55F2-490A-A09F-8C633BEE99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81C674D6-06B6-4964-871D-9473BEE6AB5F}"/>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961890E6-3EEC-4C28-9E77-D339C05190E1}"/>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Overview</a:t>
              </a:r>
            </a:p>
          </p:txBody>
        </p:sp>
        <p:sp>
          <p:nvSpPr>
            <p:cNvPr id="37" name="TextBox 36">
              <a:extLst>
                <a:ext uri="{FF2B5EF4-FFF2-40B4-BE49-F238E27FC236}">
                  <a16:creationId xmlns:a16="http://schemas.microsoft.com/office/drawing/2014/main" id="{35033F85-3C31-4D38-A6E0-F8A84A082E32}"/>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38" name="TextBox 37">
              <a:extLst>
                <a:ext uri="{FF2B5EF4-FFF2-40B4-BE49-F238E27FC236}">
                  <a16:creationId xmlns:a16="http://schemas.microsoft.com/office/drawing/2014/main" id="{08B6A040-BF94-485D-A2AB-D5FA15C8FD7B}"/>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39" name="TextBox 38">
              <a:extLst>
                <a:ext uri="{FF2B5EF4-FFF2-40B4-BE49-F238E27FC236}">
                  <a16:creationId xmlns:a16="http://schemas.microsoft.com/office/drawing/2014/main" id="{50E08D00-2263-4369-BE1A-9C4DC0AE82C3}"/>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0" name="TextBox 39">
              <a:extLst>
                <a:ext uri="{FF2B5EF4-FFF2-40B4-BE49-F238E27FC236}">
                  <a16:creationId xmlns:a16="http://schemas.microsoft.com/office/drawing/2014/main" id="{D06836B6-E697-4E07-A26E-5F29CC074B38}"/>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
        <p:nvSpPr>
          <p:cNvPr id="4" name="TextBox 3">
            <a:extLst>
              <a:ext uri="{FF2B5EF4-FFF2-40B4-BE49-F238E27FC236}">
                <a16:creationId xmlns:a16="http://schemas.microsoft.com/office/drawing/2014/main" id="{A3CD39A9-10F8-4E51-9D6A-7254294B64F4}"/>
              </a:ext>
            </a:extLst>
          </p:cNvPr>
          <p:cNvSpPr txBox="1"/>
          <p:nvPr/>
        </p:nvSpPr>
        <p:spPr>
          <a:xfrm>
            <a:off x="1304134" y="4740974"/>
            <a:ext cx="336551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Ray Ozzie – Chief Software Architect (PDC 2008)</a:t>
            </a:r>
          </a:p>
        </p:txBody>
      </p:sp>
    </p:spTree>
    <p:extLst>
      <p:ext uri="{BB962C8B-B14F-4D97-AF65-F5344CB8AC3E}">
        <p14:creationId xmlns:p14="http://schemas.microsoft.com/office/powerpoint/2010/main" val="3761666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DE79-E4B2-0D42-8CA8-BDF4575636FE}"/>
              </a:ext>
            </a:extLst>
          </p:cNvPr>
          <p:cNvSpPr>
            <a:spLocks noGrp="1"/>
          </p:cNvSpPr>
          <p:nvPr>
            <p:ph type="title"/>
          </p:nvPr>
        </p:nvSpPr>
        <p:spPr>
          <a:xfrm>
            <a:off x="578836" y="476054"/>
            <a:ext cx="11018520" cy="553998"/>
          </a:xfrm>
        </p:spPr>
        <p:txBody>
          <a:bodyPr/>
          <a:lstStyle/>
          <a:p>
            <a:r>
              <a:rPr lang="en-US">
                <a:gradFill>
                  <a:gsLst>
                    <a:gs pos="1250">
                      <a:sysClr val="windowText" lastClr="000000"/>
                    </a:gs>
                    <a:gs pos="100000">
                      <a:sysClr val="windowText" lastClr="000000"/>
                    </a:gs>
                  </a:gsLst>
                  <a:lin ang="5400000" scaled="0"/>
                </a:gradFill>
              </a:rPr>
              <a:t>Azure SQL has come a long way</a:t>
            </a:r>
            <a:endParaRPr lang="en-US"/>
          </a:p>
        </p:txBody>
      </p:sp>
      <p:grpSp>
        <p:nvGrpSpPr>
          <p:cNvPr id="4" name="Group 3">
            <a:extLst>
              <a:ext uri="{FF2B5EF4-FFF2-40B4-BE49-F238E27FC236}">
                <a16:creationId xmlns:a16="http://schemas.microsoft.com/office/drawing/2014/main" id="{5BDA9A88-9AB9-4626-8BAA-7F9DD5757D97}"/>
              </a:ext>
            </a:extLst>
          </p:cNvPr>
          <p:cNvGrpSpPr/>
          <p:nvPr/>
        </p:nvGrpSpPr>
        <p:grpSpPr>
          <a:xfrm>
            <a:off x="1" y="1703256"/>
            <a:ext cx="11745798" cy="3301125"/>
            <a:chOff x="1" y="1703256"/>
            <a:chExt cx="11745798" cy="3301125"/>
          </a:xfrm>
        </p:grpSpPr>
        <p:sp>
          <p:nvSpPr>
            <p:cNvPr id="5" name="Straight Connector 4">
              <a:extLst>
                <a:ext uri="{FF2B5EF4-FFF2-40B4-BE49-F238E27FC236}">
                  <a16:creationId xmlns:a16="http://schemas.microsoft.com/office/drawing/2014/main" id="{0956397A-B23B-49D2-9FB8-EC612DD05CB8}"/>
                </a:ext>
              </a:extLst>
            </p:cNvPr>
            <p:cNvSpPr/>
            <p:nvPr/>
          </p:nvSpPr>
          <p:spPr>
            <a:xfrm>
              <a:off x="1" y="3353819"/>
              <a:ext cx="1174579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6" name="Teardrop 5">
              <a:extLst>
                <a:ext uri="{FF2B5EF4-FFF2-40B4-BE49-F238E27FC236}">
                  <a16:creationId xmlns:a16="http://schemas.microsoft.com/office/drawing/2014/main" id="{F8F0DA9C-8E36-46CF-B1E5-DF153FB24852}"/>
                </a:ext>
              </a:extLst>
            </p:cNvPr>
            <p:cNvSpPr/>
            <p:nvPr/>
          </p:nvSpPr>
          <p:spPr>
            <a:xfrm rot="8100000">
              <a:off x="525298" y="1770588"/>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id="{AC4AB486-B7B7-476C-BBEB-135B71D4D2E3}"/>
                </a:ext>
              </a:extLst>
            </p:cNvPr>
            <p:cNvSpPr/>
            <p:nvPr/>
          </p:nvSpPr>
          <p:spPr>
            <a:xfrm>
              <a:off x="558012" y="1803302"/>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8" name="Freeform: Shape 7">
              <a:extLst>
                <a:ext uri="{FF2B5EF4-FFF2-40B4-BE49-F238E27FC236}">
                  <a16:creationId xmlns:a16="http://schemas.microsoft.com/office/drawing/2014/main" id="{419DA14D-FF0A-4399-B789-A4F5615E4F77}"/>
                </a:ext>
              </a:extLst>
            </p:cNvPr>
            <p:cNvSpPr/>
            <p:nvPr/>
          </p:nvSpPr>
          <p:spPr>
            <a:xfrm>
              <a:off x="896386" y="2132402"/>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err="1"/>
                <a:t>CloudDB</a:t>
              </a:r>
              <a:endParaRPr lang="en-US" sz="1200" kern="1200"/>
            </a:p>
            <a:p>
              <a:pPr marL="0" lvl="0" indent="0" algn="l" defTabSz="533400">
                <a:lnSpc>
                  <a:spcPct val="90000"/>
                </a:lnSpc>
                <a:spcBef>
                  <a:spcPct val="0"/>
                </a:spcBef>
                <a:spcAft>
                  <a:spcPct val="35000"/>
                </a:spcAft>
                <a:buNone/>
              </a:pPr>
              <a:r>
                <a:rPr lang="en-US" sz="1200" kern="1200" err="1"/>
                <a:t>RedDog</a:t>
              </a:r>
              <a:endParaRPr lang="en-US" sz="1200" kern="1200"/>
            </a:p>
          </p:txBody>
        </p:sp>
        <p:sp>
          <p:nvSpPr>
            <p:cNvPr id="9" name="Freeform: Shape 8">
              <a:extLst>
                <a:ext uri="{FF2B5EF4-FFF2-40B4-BE49-F238E27FC236}">
                  <a16:creationId xmlns:a16="http://schemas.microsoft.com/office/drawing/2014/main" id="{1EC42183-962B-44B3-B121-E2F8B397C88F}"/>
                </a:ext>
              </a:extLst>
            </p:cNvPr>
            <p:cNvSpPr/>
            <p:nvPr/>
          </p:nvSpPr>
          <p:spPr>
            <a:xfrm>
              <a:off x="896386" y="1703256"/>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2006</a:t>
              </a:r>
            </a:p>
          </p:txBody>
        </p:sp>
        <p:sp>
          <p:nvSpPr>
            <p:cNvPr id="10" name="Straight Connector 9">
              <a:extLst>
                <a:ext uri="{FF2B5EF4-FFF2-40B4-BE49-F238E27FC236}">
                  <a16:creationId xmlns:a16="http://schemas.microsoft.com/office/drawing/2014/main" id="{262B261B-67EC-4C6A-8974-B5C0955A3D3E}"/>
                </a:ext>
              </a:extLst>
            </p:cNvPr>
            <p:cNvSpPr/>
            <p:nvPr/>
          </p:nvSpPr>
          <p:spPr>
            <a:xfrm>
              <a:off x="672491" y="2132402"/>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11" name="Oval 10">
              <a:extLst>
                <a:ext uri="{FF2B5EF4-FFF2-40B4-BE49-F238E27FC236}">
                  <a16:creationId xmlns:a16="http://schemas.microsoft.com/office/drawing/2014/main" id="{801FEB36-389B-4D82-BCC4-9C26CAD269B2}"/>
                </a:ext>
              </a:extLst>
            </p:cNvPr>
            <p:cNvSpPr/>
            <p:nvPr/>
          </p:nvSpPr>
          <p:spPr>
            <a:xfrm>
              <a:off x="641353"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12" name="Teardrop 11">
              <a:extLst>
                <a:ext uri="{FF2B5EF4-FFF2-40B4-BE49-F238E27FC236}">
                  <a16:creationId xmlns:a16="http://schemas.microsoft.com/office/drawing/2014/main" id="{3BBFFC71-657B-445B-B95C-D58568EC5ECA}"/>
                </a:ext>
              </a:extLst>
            </p:cNvPr>
            <p:cNvSpPr/>
            <p:nvPr/>
          </p:nvSpPr>
          <p:spPr>
            <a:xfrm rot="18900000">
              <a:off x="1129379" y="4642567"/>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a16="http://schemas.microsoft.com/office/drawing/2014/main" id="{96A95E70-2F7F-4D85-807A-9E7A4574DC5A}"/>
                </a:ext>
              </a:extLst>
            </p:cNvPr>
            <p:cNvSpPr/>
            <p:nvPr/>
          </p:nvSpPr>
          <p:spPr>
            <a:xfrm>
              <a:off x="1162094" y="4675281"/>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5" name="Freeform: Shape 14">
              <a:extLst>
                <a:ext uri="{FF2B5EF4-FFF2-40B4-BE49-F238E27FC236}">
                  <a16:creationId xmlns:a16="http://schemas.microsoft.com/office/drawing/2014/main" id="{0313BFC4-5960-4884-B309-3AF4EF81B793}"/>
                </a:ext>
              </a:extLst>
            </p:cNvPr>
            <p:cNvSpPr/>
            <p:nvPr/>
          </p:nvSpPr>
          <p:spPr>
            <a:xfrm>
              <a:off x="1484851" y="3353819"/>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p:txBody>
        </p:sp>
        <p:sp>
          <p:nvSpPr>
            <p:cNvPr id="16" name="Freeform: Shape 15">
              <a:extLst>
                <a:ext uri="{FF2B5EF4-FFF2-40B4-BE49-F238E27FC236}">
                  <a16:creationId xmlns:a16="http://schemas.microsoft.com/office/drawing/2014/main" id="{2FF68EED-E90B-4173-9196-65B7D1F13CFE}"/>
                </a:ext>
              </a:extLst>
            </p:cNvPr>
            <p:cNvSpPr/>
            <p:nvPr/>
          </p:nvSpPr>
          <p:spPr>
            <a:xfrm>
              <a:off x="1484851" y="4575235"/>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2008</a:t>
              </a:r>
            </a:p>
          </p:txBody>
        </p:sp>
        <p:sp>
          <p:nvSpPr>
            <p:cNvPr id="17" name="Straight Connector 16">
              <a:extLst>
                <a:ext uri="{FF2B5EF4-FFF2-40B4-BE49-F238E27FC236}">
                  <a16:creationId xmlns:a16="http://schemas.microsoft.com/office/drawing/2014/main" id="{6B950C97-BC6C-4FAB-BBA6-6A2DD661AF60}"/>
                </a:ext>
              </a:extLst>
            </p:cNvPr>
            <p:cNvSpPr/>
            <p:nvPr/>
          </p:nvSpPr>
          <p:spPr>
            <a:xfrm>
              <a:off x="1276621" y="3353819"/>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29" name="Oval 28">
              <a:extLst>
                <a:ext uri="{FF2B5EF4-FFF2-40B4-BE49-F238E27FC236}">
                  <a16:creationId xmlns:a16="http://schemas.microsoft.com/office/drawing/2014/main" id="{6CD5C504-70ED-4879-88A6-7607BCE0E055}"/>
                </a:ext>
              </a:extLst>
            </p:cNvPr>
            <p:cNvSpPr/>
            <p:nvPr/>
          </p:nvSpPr>
          <p:spPr>
            <a:xfrm>
              <a:off x="1245482"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30" name="Teardrop 29">
              <a:extLst>
                <a:ext uri="{FF2B5EF4-FFF2-40B4-BE49-F238E27FC236}">
                  <a16:creationId xmlns:a16="http://schemas.microsoft.com/office/drawing/2014/main" id="{BA6A983A-71CC-4EEA-9CB5-3C7D0D9DE9A5}"/>
                </a:ext>
              </a:extLst>
            </p:cNvPr>
            <p:cNvSpPr/>
            <p:nvPr/>
          </p:nvSpPr>
          <p:spPr>
            <a:xfrm rot="8100000">
              <a:off x="2196266" y="1770588"/>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Oval 30">
              <a:extLst>
                <a:ext uri="{FF2B5EF4-FFF2-40B4-BE49-F238E27FC236}">
                  <a16:creationId xmlns:a16="http://schemas.microsoft.com/office/drawing/2014/main" id="{37E878EA-B0D4-4688-B97E-749C1702E9BF}"/>
                </a:ext>
              </a:extLst>
            </p:cNvPr>
            <p:cNvSpPr/>
            <p:nvPr/>
          </p:nvSpPr>
          <p:spPr>
            <a:xfrm>
              <a:off x="2228980" y="1803302"/>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2" name="Freeform: Shape 31">
              <a:extLst>
                <a:ext uri="{FF2B5EF4-FFF2-40B4-BE49-F238E27FC236}">
                  <a16:creationId xmlns:a16="http://schemas.microsoft.com/office/drawing/2014/main" id="{6C42CD8A-9786-4650-B165-5DB09136CB1E}"/>
                </a:ext>
              </a:extLst>
            </p:cNvPr>
            <p:cNvSpPr/>
            <p:nvPr/>
          </p:nvSpPr>
          <p:spPr>
            <a:xfrm>
              <a:off x="2551738" y="2132402"/>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p:txBody>
        </p:sp>
        <p:sp>
          <p:nvSpPr>
            <p:cNvPr id="33" name="Freeform: Shape 32">
              <a:extLst>
                <a:ext uri="{FF2B5EF4-FFF2-40B4-BE49-F238E27FC236}">
                  <a16:creationId xmlns:a16="http://schemas.microsoft.com/office/drawing/2014/main" id="{DAD2C1D7-AE8F-429F-9DE9-A86530E9BF90}"/>
                </a:ext>
              </a:extLst>
            </p:cNvPr>
            <p:cNvSpPr/>
            <p:nvPr/>
          </p:nvSpPr>
          <p:spPr>
            <a:xfrm>
              <a:off x="2551738" y="1703256"/>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2010</a:t>
              </a:r>
            </a:p>
          </p:txBody>
        </p:sp>
        <p:sp>
          <p:nvSpPr>
            <p:cNvPr id="34" name="Straight Connector 33">
              <a:extLst>
                <a:ext uri="{FF2B5EF4-FFF2-40B4-BE49-F238E27FC236}">
                  <a16:creationId xmlns:a16="http://schemas.microsoft.com/office/drawing/2014/main" id="{936805E4-460B-404E-B47C-B751CD224A1F}"/>
                </a:ext>
              </a:extLst>
            </p:cNvPr>
            <p:cNvSpPr/>
            <p:nvPr/>
          </p:nvSpPr>
          <p:spPr>
            <a:xfrm>
              <a:off x="2343507" y="2132402"/>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35" name="Oval 34">
              <a:extLst>
                <a:ext uri="{FF2B5EF4-FFF2-40B4-BE49-F238E27FC236}">
                  <a16:creationId xmlns:a16="http://schemas.microsoft.com/office/drawing/2014/main" id="{CB96CA0C-EE78-4795-91AE-396813620FD2}"/>
                </a:ext>
              </a:extLst>
            </p:cNvPr>
            <p:cNvSpPr/>
            <p:nvPr/>
          </p:nvSpPr>
          <p:spPr>
            <a:xfrm>
              <a:off x="2312368"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36" name="Teardrop 35">
              <a:extLst>
                <a:ext uri="{FF2B5EF4-FFF2-40B4-BE49-F238E27FC236}">
                  <a16:creationId xmlns:a16="http://schemas.microsoft.com/office/drawing/2014/main" id="{87B54BB1-D07E-40D9-BA3F-79C6D886A2AE}"/>
                </a:ext>
              </a:extLst>
            </p:cNvPr>
            <p:cNvSpPr/>
            <p:nvPr/>
          </p:nvSpPr>
          <p:spPr>
            <a:xfrm rot="18900000">
              <a:off x="3363507" y="4642567"/>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Oval 36">
              <a:extLst>
                <a:ext uri="{FF2B5EF4-FFF2-40B4-BE49-F238E27FC236}">
                  <a16:creationId xmlns:a16="http://schemas.microsoft.com/office/drawing/2014/main" id="{830AFA1B-1BEE-436B-8F65-D3C7B0D04714}"/>
                </a:ext>
              </a:extLst>
            </p:cNvPr>
            <p:cNvSpPr/>
            <p:nvPr/>
          </p:nvSpPr>
          <p:spPr>
            <a:xfrm>
              <a:off x="3396222" y="4675281"/>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8" name="Freeform: Shape 37">
              <a:extLst>
                <a:ext uri="{FF2B5EF4-FFF2-40B4-BE49-F238E27FC236}">
                  <a16:creationId xmlns:a16="http://schemas.microsoft.com/office/drawing/2014/main" id="{53631638-9788-46AC-90E9-AD57D0BB0A7A}"/>
                </a:ext>
              </a:extLst>
            </p:cNvPr>
            <p:cNvSpPr/>
            <p:nvPr/>
          </p:nvSpPr>
          <p:spPr>
            <a:xfrm>
              <a:off x="3757383" y="3353819"/>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p:txBody>
        </p:sp>
        <p:sp>
          <p:nvSpPr>
            <p:cNvPr id="39" name="Freeform: Shape 38">
              <a:extLst>
                <a:ext uri="{FF2B5EF4-FFF2-40B4-BE49-F238E27FC236}">
                  <a16:creationId xmlns:a16="http://schemas.microsoft.com/office/drawing/2014/main" id="{860A57E4-E632-4111-90A4-3FD450C05B27}"/>
                </a:ext>
              </a:extLst>
            </p:cNvPr>
            <p:cNvSpPr/>
            <p:nvPr/>
          </p:nvSpPr>
          <p:spPr>
            <a:xfrm>
              <a:off x="3757383" y="4575235"/>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2012</a:t>
              </a:r>
            </a:p>
          </p:txBody>
        </p:sp>
        <p:sp>
          <p:nvSpPr>
            <p:cNvPr id="40" name="Straight Connector 39">
              <a:extLst>
                <a:ext uri="{FF2B5EF4-FFF2-40B4-BE49-F238E27FC236}">
                  <a16:creationId xmlns:a16="http://schemas.microsoft.com/office/drawing/2014/main" id="{04E112F9-62CD-4761-80D7-2BAB994836E3}"/>
                </a:ext>
              </a:extLst>
            </p:cNvPr>
            <p:cNvSpPr/>
            <p:nvPr/>
          </p:nvSpPr>
          <p:spPr>
            <a:xfrm>
              <a:off x="3510748" y="3353819"/>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41" name="Oval 40">
              <a:extLst>
                <a:ext uri="{FF2B5EF4-FFF2-40B4-BE49-F238E27FC236}">
                  <a16:creationId xmlns:a16="http://schemas.microsoft.com/office/drawing/2014/main" id="{FA69B911-A441-4112-94CA-30772B581EBF}"/>
                </a:ext>
              </a:extLst>
            </p:cNvPr>
            <p:cNvSpPr/>
            <p:nvPr/>
          </p:nvSpPr>
          <p:spPr>
            <a:xfrm>
              <a:off x="3479609"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42" name="Teardrop 41">
              <a:extLst>
                <a:ext uri="{FF2B5EF4-FFF2-40B4-BE49-F238E27FC236}">
                  <a16:creationId xmlns:a16="http://schemas.microsoft.com/office/drawing/2014/main" id="{EB5DE7FF-4D12-43B8-8A5B-4A005516FAC7}"/>
                </a:ext>
              </a:extLst>
            </p:cNvPr>
            <p:cNvSpPr/>
            <p:nvPr/>
          </p:nvSpPr>
          <p:spPr>
            <a:xfrm rot="8100000">
              <a:off x="4330039" y="1770588"/>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Oval 42">
              <a:extLst>
                <a:ext uri="{FF2B5EF4-FFF2-40B4-BE49-F238E27FC236}">
                  <a16:creationId xmlns:a16="http://schemas.microsoft.com/office/drawing/2014/main" id="{02EFFDA1-9B59-4345-9CDD-F479C5FAE0D7}"/>
                </a:ext>
              </a:extLst>
            </p:cNvPr>
            <p:cNvSpPr/>
            <p:nvPr/>
          </p:nvSpPr>
          <p:spPr>
            <a:xfrm>
              <a:off x="4362754" y="1803302"/>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4" name="Freeform: Shape 43">
              <a:extLst>
                <a:ext uri="{FF2B5EF4-FFF2-40B4-BE49-F238E27FC236}">
                  <a16:creationId xmlns:a16="http://schemas.microsoft.com/office/drawing/2014/main" id="{2C7AFDEA-C61D-47D6-8CCA-0972A239481F}"/>
                </a:ext>
              </a:extLst>
            </p:cNvPr>
            <p:cNvSpPr/>
            <p:nvPr/>
          </p:nvSpPr>
          <p:spPr>
            <a:xfrm>
              <a:off x="4685511" y="2132402"/>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p:txBody>
        </p:sp>
        <p:sp>
          <p:nvSpPr>
            <p:cNvPr id="45" name="Freeform: Shape 44">
              <a:extLst>
                <a:ext uri="{FF2B5EF4-FFF2-40B4-BE49-F238E27FC236}">
                  <a16:creationId xmlns:a16="http://schemas.microsoft.com/office/drawing/2014/main" id="{736E071D-1E34-44C3-866D-178A60D9BA9C}"/>
                </a:ext>
              </a:extLst>
            </p:cNvPr>
            <p:cNvSpPr/>
            <p:nvPr/>
          </p:nvSpPr>
          <p:spPr>
            <a:xfrm>
              <a:off x="4685511" y="1703256"/>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2013</a:t>
              </a:r>
            </a:p>
          </p:txBody>
        </p:sp>
        <p:sp>
          <p:nvSpPr>
            <p:cNvPr id="46" name="Straight Connector 45">
              <a:extLst>
                <a:ext uri="{FF2B5EF4-FFF2-40B4-BE49-F238E27FC236}">
                  <a16:creationId xmlns:a16="http://schemas.microsoft.com/office/drawing/2014/main" id="{1A804506-9EA6-4C6E-A0EF-9178D35FD84E}"/>
                </a:ext>
              </a:extLst>
            </p:cNvPr>
            <p:cNvSpPr/>
            <p:nvPr/>
          </p:nvSpPr>
          <p:spPr>
            <a:xfrm>
              <a:off x="4477280" y="2132402"/>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47" name="Oval 46">
              <a:extLst>
                <a:ext uri="{FF2B5EF4-FFF2-40B4-BE49-F238E27FC236}">
                  <a16:creationId xmlns:a16="http://schemas.microsoft.com/office/drawing/2014/main" id="{50559BB2-9DBF-4A1B-A875-95B22FB668F0}"/>
                </a:ext>
              </a:extLst>
            </p:cNvPr>
            <p:cNvSpPr/>
            <p:nvPr/>
          </p:nvSpPr>
          <p:spPr>
            <a:xfrm>
              <a:off x="4446141"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48" name="Teardrop 47">
              <a:extLst>
                <a:ext uri="{FF2B5EF4-FFF2-40B4-BE49-F238E27FC236}">
                  <a16:creationId xmlns:a16="http://schemas.microsoft.com/office/drawing/2014/main" id="{E194D0D5-4637-4BD8-B533-C49CC7EA78CA}"/>
                </a:ext>
              </a:extLst>
            </p:cNvPr>
            <p:cNvSpPr/>
            <p:nvPr/>
          </p:nvSpPr>
          <p:spPr>
            <a:xfrm rot="18900000">
              <a:off x="5467416" y="4642567"/>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Oval 48">
              <a:extLst>
                <a:ext uri="{FF2B5EF4-FFF2-40B4-BE49-F238E27FC236}">
                  <a16:creationId xmlns:a16="http://schemas.microsoft.com/office/drawing/2014/main" id="{9025505D-DE82-4783-AB45-362A0F573DC1}"/>
                </a:ext>
              </a:extLst>
            </p:cNvPr>
            <p:cNvSpPr/>
            <p:nvPr/>
          </p:nvSpPr>
          <p:spPr>
            <a:xfrm>
              <a:off x="5500130" y="4675281"/>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a:p>
          </p:txBody>
        </p:sp>
        <p:sp>
          <p:nvSpPr>
            <p:cNvPr id="50" name="Freeform: Shape 49">
              <a:extLst>
                <a:ext uri="{FF2B5EF4-FFF2-40B4-BE49-F238E27FC236}">
                  <a16:creationId xmlns:a16="http://schemas.microsoft.com/office/drawing/2014/main" id="{F76C71AE-638E-42E0-B4A7-8583D5BF8E90}"/>
                </a:ext>
              </a:extLst>
            </p:cNvPr>
            <p:cNvSpPr/>
            <p:nvPr/>
          </p:nvSpPr>
          <p:spPr>
            <a:xfrm>
              <a:off x="5903227" y="3353819"/>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dirty="0">
                  <a:solidFill>
                    <a:prstClr val="black">
                      <a:hueOff val="0"/>
                      <a:satOff val="0"/>
                      <a:lumOff val="0"/>
                      <a:alphaOff val="0"/>
                    </a:prstClr>
                  </a:solidFill>
                  <a:latin typeface="Segoe UI"/>
                  <a:ea typeface="+mn-ea"/>
                  <a:cs typeface="+mn-cs"/>
                </a:rPr>
                <a:t>Windows Azure </a:t>
              </a:r>
              <a:r>
                <a:rPr lang="en-US" sz="1200" kern="1200" dirty="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dirty="0">
                  <a:solidFill>
                    <a:prstClr val="black">
                      <a:hueOff val="0"/>
                      <a:satOff val="0"/>
                      <a:lumOff val="0"/>
                      <a:alphaOff val="0"/>
                    </a:prstClr>
                  </a:solidFill>
                  <a:latin typeface="Segoe UI"/>
                  <a:ea typeface="+mn-ea"/>
                  <a:cs typeface="+mn-cs"/>
                </a:rPr>
                <a:t>Microsoft Azure</a:t>
              </a:r>
            </a:p>
          </p:txBody>
        </p:sp>
        <p:sp>
          <p:nvSpPr>
            <p:cNvPr id="51" name="Freeform: Shape 50">
              <a:extLst>
                <a:ext uri="{FF2B5EF4-FFF2-40B4-BE49-F238E27FC236}">
                  <a16:creationId xmlns:a16="http://schemas.microsoft.com/office/drawing/2014/main" id="{CAB1E2EA-E8E5-4E9A-B7E6-281F55B7B51B}"/>
                </a:ext>
              </a:extLst>
            </p:cNvPr>
            <p:cNvSpPr/>
            <p:nvPr/>
          </p:nvSpPr>
          <p:spPr>
            <a:xfrm>
              <a:off x="5903227" y="4575235"/>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2014</a:t>
              </a:r>
            </a:p>
          </p:txBody>
        </p:sp>
        <p:sp>
          <p:nvSpPr>
            <p:cNvPr id="52" name="Straight Connector 51">
              <a:extLst>
                <a:ext uri="{FF2B5EF4-FFF2-40B4-BE49-F238E27FC236}">
                  <a16:creationId xmlns:a16="http://schemas.microsoft.com/office/drawing/2014/main" id="{A8FA52EE-A79E-4753-A5D9-DEBEB1CEA090}"/>
                </a:ext>
              </a:extLst>
            </p:cNvPr>
            <p:cNvSpPr/>
            <p:nvPr/>
          </p:nvSpPr>
          <p:spPr>
            <a:xfrm>
              <a:off x="5614656" y="3353819"/>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53" name="Oval 52">
              <a:extLst>
                <a:ext uri="{FF2B5EF4-FFF2-40B4-BE49-F238E27FC236}">
                  <a16:creationId xmlns:a16="http://schemas.microsoft.com/office/drawing/2014/main" id="{4151F2E0-82CD-42D7-B100-A1AF4B2A9BF7}"/>
                </a:ext>
              </a:extLst>
            </p:cNvPr>
            <p:cNvSpPr/>
            <p:nvPr/>
          </p:nvSpPr>
          <p:spPr>
            <a:xfrm>
              <a:off x="5583517"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54" name="Teardrop 53">
              <a:extLst>
                <a:ext uri="{FF2B5EF4-FFF2-40B4-BE49-F238E27FC236}">
                  <a16:creationId xmlns:a16="http://schemas.microsoft.com/office/drawing/2014/main" id="{0E5B610C-4F04-4136-9F37-7638384C03BE}"/>
                </a:ext>
              </a:extLst>
            </p:cNvPr>
            <p:cNvSpPr/>
            <p:nvPr/>
          </p:nvSpPr>
          <p:spPr>
            <a:xfrm rot="8100000">
              <a:off x="6463812" y="1770588"/>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Oval 54">
              <a:extLst>
                <a:ext uri="{FF2B5EF4-FFF2-40B4-BE49-F238E27FC236}">
                  <a16:creationId xmlns:a16="http://schemas.microsoft.com/office/drawing/2014/main" id="{41D40933-FACB-4EFD-8427-4C0623642636}"/>
                </a:ext>
              </a:extLst>
            </p:cNvPr>
            <p:cNvSpPr/>
            <p:nvPr/>
          </p:nvSpPr>
          <p:spPr>
            <a:xfrm>
              <a:off x="6496527" y="1803302"/>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6" name="Freeform: Shape 55">
              <a:extLst>
                <a:ext uri="{FF2B5EF4-FFF2-40B4-BE49-F238E27FC236}">
                  <a16:creationId xmlns:a16="http://schemas.microsoft.com/office/drawing/2014/main" id="{0FA14CB0-D355-4859-8944-3C478A4C3B20}"/>
                </a:ext>
              </a:extLst>
            </p:cNvPr>
            <p:cNvSpPr/>
            <p:nvPr/>
          </p:nvSpPr>
          <p:spPr>
            <a:xfrm>
              <a:off x="6819284" y="2132402"/>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p:txBody>
        </p:sp>
        <p:sp>
          <p:nvSpPr>
            <p:cNvPr id="57" name="Freeform: Shape 56">
              <a:extLst>
                <a:ext uri="{FF2B5EF4-FFF2-40B4-BE49-F238E27FC236}">
                  <a16:creationId xmlns:a16="http://schemas.microsoft.com/office/drawing/2014/main" id="{E71877C3-66A8-4AA6-AE43-BF7E21AAB828}"/>
                </a:ext>
              </a:extLst>
            </p:cNvPr>
            <p:cNvSpPr/>
            <p:nvPr/>
          </p:nvSpPr>
          <p:spPr>
            <a:xfrm>
              <a:off x="6819284" y="1703256"/>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2015</a:t>
              </a:r>
            </a:p>
          </p:txBody>
        </p:sp>
        <p:sp>
          <p:nvSpPr>
            <p:cNvPr id="58" name="Straight Connector 57">
              <a:extLst>
                <a:ext uri="{FF2B5EF4-FFF2-40B4-BE49-F238E27FC236}">
                  <a16:creationId xmlns:a16="http://schemas.microsoft.com/office/drawing/2014/main" id="{41020F39-3E1D-43A6-9B35-2BAEC6058DA8}"/>
                </a:ext>
              </a:extLst>
            </p:cNvPr>
            <p:cNvSpPr/>
            <p:nvPr/>
          </p:nvSpPr>
          <p:spPr>
            <a:xfrm>
              <a:off x="6611054" y="2132402"/>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59" name="Oval 58">
              <a:extLst>
                <a:ext uri="{FF2B5EF4-FFF2-40B4-BE49-F238E27FC236}">
                  <a16:creationId xmlns:a16="http://schemas.microsoft.com/office/drawing/2014/main" id="{DB9790EF-9F5A-44EE-B7C1-5DBAA0524A7B}"/>
                </a:ext>
              </a:extLst>
            </p:cNvPr>
            <p:cNvSpPr/>
            <p:nvPr/>
          </p:nvSpPr>
          <p:spPr>
            <a:xfrm>
              <a:off x="6579915"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60" name="Teardrop 59">
              <a:extLst>
                <a:ext uri="{FF2B5EF4-FFF2-40B4-BE49-F238E27FC236}">
                  <a16:creationId xmlns:a16="http://schemas.microsoft.com/office/drawing/2014/main" id="{BC45D80A-DFA7-47B5-B4B5-F02AE26B3B71}"/>
                </a:ext>
              </a:extLst>
            </p:cNvPr>
            <p:cNvSpPr/>
            <p:nvPr/>
          </p:nvSpPr>
          <p:spPr>
            <a:xfrm rot="18900000">
              <a:off x="7530699" y="4642567"/>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 name="Oval 60">
              <a:extLst>
                <a:ext uri="{FF2B5EF4-FFF2-40B4-BE49-F238E27FC236}">
                  <a16:creationId xmlns:a16="http://schemas.microsoft.com/office/drawing/2014/main" id="{9F978EAD-A831-4D0D-B2BF-8931AE2D23A6}"/>
                </a:ext>
              </a:extLst>
            </p:cNvPr>
            <p:cNvSpPr/>
            <p:nvPr/>
          </p:nvSpPr>
          <p:spPr>
            <a:xfrm>
              <a:off x="7563413" y="4675281"/>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62" name="Freeform: Shape 61">
              <a:extLst>
                <a:ext uri="{FF2B5EF4-FFF2-40B4-BE49-F238E27FC236}">
                  <a16:creationId xmlns:a16="http://schemas.microsoft.com/office/drawing/2014/main" id="{8E3A52CF-EF01-4270-A7D5-7C4F3D0BDBD7}"/>
                </a:ext>
              </a:extLst>
            </p:cNvPr>
            <p:cNvSpPr/>
            <p:nvPr/>
          </p:nvSpPr>
          <p:spPr>
            <a:xfrm>
              <a:off x="7886171" y="3353819"/>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p:txBody>
        </p:sp>
        <p:sp>
          <p:nvSpPr>
            <p:cNvPr id="63" name="Freeform: Shape 62">
              <a:extLst>
                <a:ext uri="{FF2B5EF4-FFF2-40B4-BE49-F238E27FC236}">
                  <a16:creationId xmlns:a16="http://schemas.microsoft.com/office/drawing/2014/main" id="{062BD433-0676-4ACD-9CD3-A422933CD545}"/>
                </a:ext>
              </a:extLst>
            </p:cNvPr>
            <p:cNvSpPr/>
            <p:nvPr/>
          </p:nvSpPr>
          <p:spPr>
            <a:xfrm>
              <a:off x="7886171" y="4575235"/>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2016</a:t>
              </a:r>
            </a:p>
          </p:txBody>
        </p:sp>
        <p:sp>
          <p:nvSpPr>
            <p:cNvPr id="64" name="Straight Connector 63">
              <a:extLst>
                <a:ext uri="{FF2B5EF4-FFF2-40B4-BE49-F238E27FC236}">
                  <a16:creationId xmlns:a16="http://schemas.microsoft.com/office/drawing/2014/main" id="{3130C08E-4BB2-4755-AA96-2ECA482A18F6}"/>
                </a:ext>
              </a:extLst>
            </p:cNvPr>
            <p:cNvSpPr/>
            <p:nvPr/>
          </p:nvSpPr>
          <p:spPr>
            <a:xfrm>
              <a:off x="7677940" y="3353819"/>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65" name="Oval 64">
              <a:extLst>
                <a:ext uri="{FF2B5EF4-FFF2-40B4-BE49-F238E27FC236}">
                  <a16:creationId xmlns:a16="http://schemas.microsoft.com/office/drawing/2014/main" id="{58744DDB-710A-4584-8412-1341BBA65E1C}"/>
                </a:ext>
              </a:extLst>
            </p:cNvPr>
            <p:cNvSpPr/>
            <p:nvPr/>
          </p:nvSpPr>
          <p:spPr>
            <a:xfrm>
              <a:off x="7646801"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66" name="Teardrop 65">
              <a:extLst>
                <a:ext uri="{FF2B5EF4-FFF2-40B4-BE49-F238E27FC236}">
                  <a16:creationId xmlns:a16="http://schemas.microsoft.com/office/drawing/2014/main" id="{837FAA7C-6219-47D7-82BC-BDD30F03FDB8}"/>
                </a:ext>
              </a:extLst>
            </p:cNvPr>
            <p:cNvSpPr/>
            <p:nvPr/>
          </p:nvSpPr>
          <p:spPr>
            <a:xfrm rot="8100000">
              <a:off x="8597585" y="1770588"/>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67" name="Oval 66">
              <a:extLst>
                <a:ext uri="{FF2B5EF4-FFF2-40B4-BE49-F238E27FC236}">
                  <a16:creationId xmlns:a16="http://schemas.microsoft.com/office/drawing/2014/main" id="{6322C801-D1F8-40A7-B454-98EB58DA3197}"/>
                </a:ext>
              </a:extLst>
            </p:cNvPr>
            <p:cNvSpPr/>
            <p:nvPr/>
          </p:nvSpPr>
          <p:spPr>
            <a:xfrm>
              <a:off x="8630300" y="1803302"/>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a:p>
          </p:txBody>
        </p:sp>
        <p:sp>
          <p:nvSpPr>
            <p:cNvPr id="68" name="Freeform: Shape 67">
              <a:extLst>
                <a:ext uri="{FF2B5EF4-FFF2-40B4-BE49-F238E27FC236}">
                  <a16:creationId xmlns:a16="http://schemas.microsoft.com/office/drawing/2014/main" id="{C660E9E7-A9DB-46BA-B5C4-1C126BAE54A3}"/>
                </a:ext>
              </a:extLst>
            </p:cNvPr>
            <p:cNvSpPr/>
            <p:nvPr/>
          </p:nvSpPr>
          <p:spPr>
            <a:xfrm>
              <a:off x="8953057" y="2132402"/>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dirty="0">
                  <a:solidFill>
                    <a:prstClr val="black">
                      <a:hueOff val="0"/>
                      <a:satOff val="0"/>
                      <a:lumOff val="0"/>
                      <a:alphaOff val="0"/>
                    </a:prstClr>
                  </a:solidFill>
                  <a:latin typeface="Segoe UI"/>
                  <a:ea typeface="+mn-ea"/>
                  <a:cs typeface="+mn-cs"/>
                </a:rPr>
                <a:t>Azure SQL Database Managed Instance</a:t>
              </a:r>
            </a:p>
          </p:txBody>
        </p:sp>
        <p:sp>
          <p:nvSpPr>
            <p:cNvPr id="69" name="Freeform: Shape 68">
              <a:extLst>
                <a:ext uri="{FF2B5EF4-FFF2-40B4-BE49-F238E27FC236}">
                  <a16:creationId xmlns:a16="http://schemas.microsoft.com/office/drawing/2014/main" id="{DABE070A-1EE2-43B2-951F-687FE98D789F}"/>
                </a:ext>
              </a:extLst>
            </p:cNvPr>
            <p:cNvSpPr/>
            <p:nvPr/>
          </p:nvSpPr>
          <p:spPr>
            <a:xfrm>
              <a:off x="8953057" y="1703256"/>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solidFill>
                    <a:schemeClr val="accent1"/>
                  </a:solidFill>
                </a:rPr>
                <a:t>2018</a:t>
              </a:r>
            </a:p>
          </p:txBody>
        </p:sp>
        <p:sp>
          <p:nvSpPr>
            <p:cNvPr id="70" name="Straight Connector 69">
              <a:extLst>
                <a:ext uri="{FF2B5EF4-FFF2-40B4-BE49-F238E27FC236}">
                  <a16:creationId xmlns:a16="http://schemas.microsoft.com/office/drawing/2014/main" id="{523AA9AB-6F1D-436F-888A-1BD36D969F65}"/>
                </a:ext>
              </a:extLst>
            </p:cNvPr>
            <p:cNvSpPr/>
            <p:nvPr/>
          </p:nvSpPr>
          <p:spPr>
            <a:xfrm>
              <a:off x="8744827" y="2132402"/>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txBody>
            <a:bodyPr/>
            <a:lstStyle/>
            <a:p>
              <a:endParaRPr lang="en-US"/>
            </a:p>
          </p:txBody>
        </p:sp>
        <p:sp>
          <p:nvSpPr>
            <p:cNvPr id="71" name="Oval 70">
              <a:extLst>
                <a:ext uri="{FF2B5EF4-FFF2-40B4-BE49-F238E27FC236}">
                  <a16:creationId xmlns:a16="http://schemas.microsoft.com/office/drawing/2014/main" id="{1B9BBEEE-E152-4447-A457-FBFBB9C885DF}"/>
                </a:ext>
              </a:extLst>
            </p:cNvPr>
            <p:cNvSpPr/>
            <p:nvPr/>
          </p:nvSpPr>
          <p:spPr>
            <a:xfrm>
              <a:off x="8713688"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72" name="Teardrop 71">
              <a:extLst>
                <a:ext uri="{FF2B5EF4-FFF2-40B4-BE49-F238E27FC236}">
                  <a16:creationId xmlns:a16="http://schemas.microsoft.com/office/drawing/2014/main" id="{9C642DD3-5C66-4C50-B213-ABBC302C4D93}"/>
                </a:ext>
              </a:extLst>
            </p:cNvPr>
            <p:cNvSpPr/>
            <p:nvPr/>
          </p:nvSpPr>
          <p:spPr>
            <a:xfrm rot="18900000">
              <a:off x="9513617" y="4642567"/>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Oval 72">
              <a:extLst>
                <a:ext uri="{FF2B5EF4-FFF2-40B4-BE49-F238E27FC236}">
                  <a16:creationId xmlns:a16="http://schemas.microsoft.com/office/drawing/2014/main" id="{40D82216-10F0-4A69-B75D-24C90713796D}"/>
                </a:ext>
              </a:extLst>
            </p:cNvPr>
            <p:cNvSpPr/>
            <p:nvPr/>
          </p:nvSpPr>
          <p:spPr>
            <a:xfrm>
              <a:off x="9546332" y="4675281"/>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4" name="Freeform: Shape 73">
              <a:extLst>
                <a:ext uri="{FF2B5EF4-FFF2-40B4-BE49-F238E27FC236}">
                  <a16:creationId xmlns:a16="http://schemas.microsoft.com/office/drawing/2014/main" id="{24846B63-64B4-490D-AB9A-E826407E491A}"/>
                </a:ext>
              </a:extLst>
            </p:cNvPr>
            <p:cNvSpPr/>
            <p:nvPr/>
          </p:nvSpPr>
          <p:spPr>
            <a:xfrm>
              <a:off x="9885393" y="3353819"/>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p:txBody>
        </p:sp>
        <p:sp>
          <p:nvSpPr>
            <p:cNvPr id="75" name="Freeform: Shape 74">
              <a:extLst>
                <a:ext uri="{FF2B5EF4-FFF2-40B4-BE49-F238E27FC236}">
                  <a16:creationId xmlns:a16="http://schemas.microsoft.com/office/drawing/2014/main" id="{CA133F90-B98F-4E9C-9D1D-66EEC4605CB0}"/>
                </a:ext>
              </a:extLst>
            </p:cNvPr>
            <p:cNvSpPr/>
            <p:nvPr/>
          </p:nvSpPr>
          <p:spPr>
            <a:xfrm>
              <a:off x="9885393" y="4575235"/>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2019</a:t>
              </a:r>
            </a:p>
          </p:txBody>
        </p:sp>
        <p:sp>
          <p:nvSpPr>
            <p:cNvPr id="76" name="Straight Connector 75">
              <a:extLst>
                <a:ext uri="{FF2B5EF4-FFF2-40B4-BE49-F238E27FC236}">
                  <a16:creationId xmlns:a16="http://schemas.microsoft.com/office/drawing/2014/main" id="{5918A685-FE6E-4A14-8C46-93B48756F0BB}"/>
                </a:ext>
              </a:extLst>
            </p:cNvPr>
            <p:cNvSpPr/>
            <p:nvPr/>
          </p:nvSpPr>
          <p:spPr>
            <a:xfrm>
              <a:off x="9660882" y="3353819"/>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77" name="Oval 76">
              <a:extLst>
                <a:ext uri="{FF2B5EF4-FFF2-40B4-BE49-F238E27FC236}">
                  <a16:creationId xmlns:a16="http://schemas.microsoft.com/office/drawing/2014/main" id="{8E53859E-5ECD-4306-BAAD-DAC3A08C3BC8}"/>
                </a:ext>
              </a:extLst>
            </p:cNvPr>
            <p:cNvSpPr/>
            <p:nvPr/>
          </p:nvSpPr>
          <p:spPr>
            <a:xfrm>
              <a:off x="9629743"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grpSp>
      <p:grpSp>
        <p:nvGrpSpPr>
          <p:cNvPr id="3" name="Group 2">
            <a:extLst>
              <a:ext uri="{FF2B5EF4-FFF2-40B4-BE49-F238E27FC236}">
                <a16:creationId xmlns:a16="http://schemas.microsoft.com/office/drawing/2014/main" id="{0F304AD4-6265-FD42-8D2E-081206EDF418}"/>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60B76758-8F2F-B540-94AD-4E6D582A1C0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FA487A-A325-144A-A328-EFE82CFB878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7231AE2A-DF28-E444-91CA-A983A10D0E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3D1C0CC9-BF77-214A-BC8C-61794F1FA40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5856B032-E92E-FD4A-9087-BA5E75A12C3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09F053A3-C406-E24B-A06E-E5F2E33E3DB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728BB40B-5D04-E34F-A5CB-CBA0BEC83BF9}"/>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Overview</a:t>
              </a:r>
            </a:p>
          </p:txBody>
        </p:sp>
        <p:sp>
          <p:nvSpPr>
            <p:cNvPr id="25" name="TextBox 24">
              <a:extLst>
                <a:ext uri="{FF2B5EF4-FFF2-40B4-BE49-F238E27FC236}">
                  <a16:creationId xmlns:a16="http://schemas.microsoft.com/office/drawing/2014/main" id="{663E4C55-A139-214B-A948-2414F194C255}"/>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26" name="TextBox 25">
              <a:extLst>
                <a:ext uri="{FF2B5EF4-FFF2-40B4-BE49-F238E27FC236}">
                  <a16:creationId xmlns:a16="http://schemas.microsoft.com/office/drawing/2014/main" id="{59E43A9C-BACB-2B4D-92D4-EAC13361D153}"/>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27" name="TextBox 26">
              <a:extLst>
                <a:ext uri="{FF2B5EF4-FFF2-40B4-BE49-F238E27FC236}">
                  <a16:creationId xmlns:a16="http://schemas.microsoft.com/office/drawing/2014/main" id="{A0A52BE0-1245-4646-B399-4E001597CAC9}"/>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28" name="TextBox 27">
              <a:extLst>
                <a:ext uri="{FF2B5EF4-FFF2-40B4-BE49-F238E27FC236}">
                  <a16:creationId xmlns:a16="http://schemas.microsoft.com/office/drawing/2014/main" id="{193EB748-3057-4441-AD6A-FB7233E167D6}"/>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
        <p:nvSpPr>
          <p:cNvPr id="79" name="Oval 78">
            <a:extLst>
              <a:ext uri="{FF2B5EF4-FFF2-40B4-BE49-F238E27FC236}">
                <a16:creationId xmlns:a16="http://schemas.microsoft.com/office/drawing/2014/main" id="{76DCE2F7-ACE0-430C-8712-16A5625349AA}"/>
              </a:ext>
            </a:extLst>
          </p:cNvPr>
          <p:cNvSpPr/>
          <p:nvPr/>
        </p:nvSpPr>
        <p:spPr>
          <a:xfrm>
            <a:off x="10547251" y="1782985"/>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a:p>
        </p:txBody>
      </p:sp>
      <p:sp>
        <p:nvSpPr>
          <p:cNvPr id="81" name="Freeform: Shape 80">
            <a:extLst>
              <a:ext uri="{FF2B5EF4-FFF2-40B4-BE49-F238E27FC236}">
                <a16:creationId xmlns:a16="http://schemas.microsoft.com/office/drawing/2014/main" id="{6EBDF6C1-4F2B-4040-B046-200557D12214}"/>
              </a:ext>
            </a:extLst>
          </p:cNvPr>
          <p:cNvSpPr/>
          <p:nvPr/>
        </p:nvSpPr>
        <p:spPr>
          <a:xfrm>
            <a:off x="10870008" y="2112085"/>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dirty="0">
                <a:solidFill>
                  <a:prstClr val="black">
                    <a:hueOff val="0"/>
                    <a:satOff val="0"/>
                    <a:lumOff val="0"/>
                    <a:alphaOff val="0"/>
                  </a:prstClr>
                </a:solidFill>
                <a:latin typeface="Segoe UI"/>
                <a:ea typeface="+mn-ea"/>
                <a:cs typeface="+mn-cs"/>
              </a:rPr>
              <a:t>Azure SQL</a:t>
            </a:r>
          </a:p>
          <a:p>
            <a:pPr marL="0" lvl="0" indent="0" algn="l" defTabSz="533400">
              <a:lnSpc>
                <a:spcPct val="90000"/>
              </a:lnSpc>
              <a:spcBef>
                <a:spcPct val="0"/>
              </a:spcBef>
              <a:spcAft>
                <a:spcPct val="35000"/>
              </a:spcAft>
              <a:buNone/>
            </a:pPr>
            <a:r>
              <a:rPr lang="en-US" sz="1200" dirty="0">
                <a:solidFill>
                  <a:prstClr val="black">
                    <a:hueOff val="0"/>
                    <a:satOff val="0"/>
                    <a:lumOff val="0"/>
                    <a:alphaOff val="0"/>
                  </a:prstClr>
                </a:solidFill>
                <a:latin typeface="Segoe UI"/>
              </a:rPr>
              <a:t>Family</a:t>
            </a:r>
            <a:endParaRPr lang="en-US" sz="1200" kern="1200" dirty="0">
              <a:solidFill>
                <a:prstClr val="black">
                  <a:hueOff val="0"/>
                  <a:satOff val="0"/>
                  <a:lumOff val="0"/>
                  <a:alphaOff val="0"/>
                </a:prstClr>
              </a:solidFill>
              <a:latin typeface="Segoe UI"/>
              <a:ea typeface="+mn-ea"/>
              <a:cs typeface="+mn-cs"/>
            </a:endParaRPr>
          </a:p>
        </p:txBody>
      </p:sp>
      <p:sp>
        <p:nvSpPr>
          <p:cNvPr id="83" name="Freeform: Shape 82">
            <a:extLst>
              <a:ext uri="{FF2B5EF4-FFF2-40B4-BE49-F238E27FC236}">
                <a16:creationId xmlns:a16="http://schemas.microsoft.com/office/drawing/2014/main" id="{1FBBD76E-EE5E-4839-90E8-D63E830D8135}"/>
              </a:ext>
            </a:extLst>
          </p:cNvPr>
          <p:cNvSpPr/>
          <p:nvPr/>
        </p:nvSpPr>
        <p:spPr>
          <a:xfrm>
            <a:off x="10870008" y="1682939"/>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solidFill>
                  <a:schemeClr val="accent1"/>
                </a:solidFill>
              </a:rPr>
              <a:t>2020</a:t>
            </a:r>
          </a:p>
        </p:txBody>
      </p:sp>
      <p:sp>
        <p:nvSpPr>
          <p:cNvPr id="85" name="Straight Connector 84">
            <a:extLst>
              <a:ext uri="{FF2B5EF4-FFF2-40B4-BE49-F238E27FC236}">
                <a16:creationId xmlns:a16="http://schemas.microsoft.com/office/drawing/2014/main" id="{F8FB984E-657D-4905-B847-57F84C09E137}"/>
              </a:ext>
            </a:extLst>
          </p:cNvPr>
          <p:cNvSpPr/>
          <p:nvPr/>
        </p:nvSpPr>
        <p:spPr>
          <a:xfrm>
            <a:off x="10661778" y="2112085"/>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txBody>
          <a:bodyPr/>
          <a:lstStyle/>
          <a:p>
            <a:endParaRPr lang="en-US"/>
          </a:p>
        </p:txBody>
      </p:sp>
      <p:sp>
        <p:nvSpPr>
          <p:cNvPr id="87" name="Teardrop 86">
            <a:extLst>
              <a:ext uri="{FF2B5EF4-FFF2-40B4-BE49-F238E27FC236}">
                <a16:creationId xmlns:a16="http://schemas.microsoft.com/office/drawing/2014/main" id="{8C0FA0E2-CB74-4181-A0A4-EB933DC552EC}"/>
              </a:ext>
            </a:extLst>
          </p:cNvPr>
          <p:cNvSpPr/>
          <p:nvPr/>
        </p:nvSpPr>
        <p:spPr>
          <a:xfrm rot="8100000">
            <a:off x="10514537" y="1783712"/>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89" name="Oval 88">
            <a:extLst>
              <a:ext uri="{FF2B5EF4-FFF2-40B4-BE49-F238E27FC236}">
                <a16:creationId xmlns:a16="http://schemas.microsoft.com/office/drawing/2014/main" id="{B4BCBD2C-D59C-43DC-B13D-B45CCF631714}"/>
              </a:ext>
            </a:extLst>
          </p:cNvPr>
          <p:cNvSpPr/>
          <p:nvPr/>
        </p:nvSpPr>
        <p:spPr>
          <a:xfrm>
            <a:off x="10623768" y="329487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3" name="Rectangle: Rounded Corners 12">
            <a:extLst>
              <a:ext uri="{FF2B5EF4-FFF2-40B4-BE49-F238E27FC236}">
                <a16:creationId xmlns:a16="http://schemas.microsoft.com/office/drawing/2014/main" id="{3C0DD83D-C02B-4A95-ACA5-BA1CB36B48B6}"/>
              </a:ext>
            </a:extLst>
          </p:cNvPr>
          <p:cNvSpPr/>
          <p:nvPr/>
        </p:nvSpPr>
        <p:spPr bwMode="auto">
          <a:xfrm>
            <a:off x="5795345" y="3977793"/>
            <a:ext cx="1509471" cy="665826"/>
          </a:xfrm>
          <a:prstGeom prst="roundRect">
            <a:avLst/>
          </a:prstGeom>
          <a:gradFill flip="none" rotWithShape="1">
            <a:gsLst>
              <a:gs pos="74000">
                <a:schemeClr val="accent1">
                  <a:tint val="66000"/>
                  <a:satMod val="160000"/>
                  <a:alpha val="0"/>
                </a:schemeClr>
              </a:gs>
              <a:gs pos="88000">
                <a:schemeClr val="accent1">
                  <a:tint val="44500"/>
                  <a:satMod val="160000"/>
                </a:schemeClr>
              </a:gs>
              <a:gs pos="100000">
                <a:schemeClr val="accent1">
                  <a:tint val="23500"/>
                  <a:satMod val="160000"/>
                </a:schemeClr>
              </a:gs>
            </a:gsLst>
            <a:lin ang="5400000" scaled="1"/>
            <a:tileRect/>
          </a:gra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2521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Rectangle 325">
            <a:extLst>
              <a:ext uri="{FF2B5EF4-FFF2-40B4-BE49-F238E27FC236}">
                <a16:creationId xmlns:a16="http://schemas.microsoft.com/office/drawing/2014/main" id="{5C5AB348-E75C-41D2-A64E-59D4AC7A8835}"/>
              </a:ext>
            </a:extLst>
          </p:cNvPr>
          <p:cNvSpPr/>
          <p:nvPr/>
        </p:nvSpPr>
        <p:spPr>
          <a:xfrm>
            <a:off x="5625310" y="1629167"/>
            <a:ext cx="1386106" cy="347185"/>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On-premises</a:t>
            </a:r>
          </a:p>
        </p:txBody>
      </p:sp>
      <p:sp>
        <p:nvSpPr>
          <p:cNvPr id="328" name="Rectangle 327">
            <a:extLst>
              <a:ext uri="{FF2B5EF4-FFF2-40B4-BE49-F238E27FC236}">
                <a16:creationId xmlns:a16="http://schemas.microsoft.com/office/drawing/2014/main" id="{37742351-D24E-44A2-8373-6FFE4F9F3BEF}"/>
              </a:ext>
            </a:extLst>
          </p:cNvPr>
          <p:cNvSpPr/>
          <p:nvPr/>
        </p:nvSpPr>
        <p:spPr>
          <a:xfrm>
            <a:off x="5487146" y="5587136"/>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Datacenter Management</a:t>
            </a:r>
          </a:p>
        </p:txBody>
      </p:sp>
      <p:sp>
        <p:nvSpPr>
          <p:cNvPr id="329" name="Rectangle 328">
            <a:extLst>
              <a:ext uri="{FF2B5EF4-FFF2-40B4-BE49-F238E27FC236}">
                <a16:creationId xmlns:a16="http://schemas.microsoft.com/office/drawing/2014/main" id="{8023C85F-B2E6-4F6F-B58D-3939853AB56F}"/>
              </a:ext>
            </a:extLst>
          </p:cNvPr>
          <p:cNvSpPr/>
          <p:nvPr/>
        </p:nvSpPr>
        <p:spPr>
          <a:xfrm>
            <a:off x="5487146" y="5108375"/>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Hardware</a:t>
            </a:r>
          </a:p>
        </p:txBody>
      </p:sp>
      <p:sp>
        <p:nvSpPr>
          <p:cNvPr id="331" name="Rectangle 330">
            <a:extLst>
              <a:ext uri="{FF2B5EF4-FFF2-40B4-BE49-F238E27FC236}">
                <a16:creationId xmlns:a16="http://schemas.microsoft.com/office/drawing/2014/main" id="{27159407-87B6-405D-B087-B703B7E178C2}"/>
              </a:ext>
            </a:extLst>
          </p:cNvPr>
          <p:cNvSpPr/>
          <p:nvPr/>
        </p:nvSpPr>
        <p:spPr>
          <a:xfrm>
            <a:off x="5487146" y="4153281"/>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O/S provision /patching</a:t>
            </a:r>
          </a:p>
        </p:txBody>
      </p:sp>
      <p:sp>
        <p:nvSpPr>
          <p:cNvPr id="332" name="Rectangle 331">
            <a:extLst>
              <a:ext uri="{FF2B5EF4-FFF2-40B4-BE49-F238E27FC236}">
                <a16:creationId xmlns:a16="http://schemas.microsoft.com/office/drawing/2014/main" id="{EC612568-4108-4DFE-85D6-10572AD2EDF8}"/>
              </a:ext>
            </a:extLst>
          </p:cNvPr>
          <p:cNvSpPr/>
          <p:nvPr/>
        </p:nvSpPr>
        <p:spPr>
          <a:xfrm>
            <a:off x="5487146" y="3674518"/>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Database Provision/ Patch/Scaling</a:t>
            </a:r>
          </a:p>
        </p:txBody>
      </p:sp>
      <p:sp>
        <p:nvSpPr>
          <p:cNvPr id="333" name="Rectangle 332">
            <a:extLst>
              <a:ext uri="{FF2B5EF4-FFF2-40B4-BE49-F238E27FC236}">
                <a16:creationId xmlns:a16="http://schemas.microsoft.com/office/drawing/2014/main" id="{04B73E38-D3C9-4452-B1CC-D3AAC1AB0EF0}"/>
              </a:ext>
            </a:extLst>
          </p:cNvPr>
          <p:cNvSpPr/>
          <p:nvPr/>
        </p:nvSpPr>
        <p:spPr>
          <a:xfrm>
            <a:off x="5487146" y="4632044"/>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Virtualization</a:t>
            </a:r>
          </a:p>
        </p:txBody>
      </p:sp>
      <p:sp>
        <p:nvSpPr>
          <p:cNvPr id="334" name="Rectangle 333">
            <a:extLst>
              <a:ext uri="{FF2B5EF4-FFF2-40B4-BE49-F238E27FC236}">
                <a16:creationId xmlns:a16="http://schemas.microsoft.com/office/drawing/2014/main" id="{4FF62C77-3304-4315-951A-FC0BC6F04647}"/>
              </a:ext>
            </a:extLst>
          </p:cNvPr>
          <p:cNvSpPr/>
          <p:nvPr/>
        </p:nvSpPr>
        <p:spPr>
          <a:xfrm>
            <a:off x="5487146" y="2716992"/>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a:t>
            </a:r>
          </a:p>
        </p:txBody>
      </p:sp>
      <p:sp>
        <p:nvSpPr>
          <p:cNvPr id="335" name="Rectangle 334">
            <a:extLst>
              <a:ext uri="{FF2B5EF4-FFF2-40B4-BE49-F238E27FC236}">
                <a16:creationId xmlns:a16="http://schemas.microsoft.com/office/drawing/2014/main" id="{375D6CF8-B702-4FD6-98FB-E85A57AA33CD}"/>
              </a:ext>
            </a:extLst>
          </p:cNvPr>
          <p:cNvSpPr>
            <a:spLocks/>
          </p:cNvSpPr>
          <p:nvPr/>
        </p:nvSpPr>
        <p:spPr>
          <a:xfrm>
            <a:off x="5487146" y="2238228"/>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Applications</a:t>
            </a:r>
          </a:p>
        </p:txBody>
      </p:sp>
      <p:sp>
        <p:nvSpPr>
          <p:cNvPr id="336" name="Rectangle 335">
            <a:extLst>
              <a:ext uri="{FF2B5EF4-FFF2-40B4-BE49-F238E27FC236}">
                <a16:creationId xmlns:a16="http://schemas.microsoft.com/office/drawing/2014/main" id="{28F17679-1E0C-45A8-90BE-9A10311ECA20}"/>
              </a:ext>
            </a:extLst>
          </p:cNvPr>
          <p:cNvSpPr/>
          <p:nvPr/>
        </p:nvSpPr>
        <p:spPr>
          <a:xfrm>
            <a:off x="5487146" y="3195755"/>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High availability /DR/Backups</a:t>
            </a:r>
          </a:p>
        </p:txBody>
      </p:sp>
      <p:sp>
        <p:nvSpPr>
          <p:cNvPr id="102" name="Rectangle 101">
            <a:extLst>
              <a:ext uri="{FF2B5EF4-FFF2-40B4-BE49-F238E27FC236}">
                <a16:creationId xmlns:a16="http://schemas.microsoft.com/office/drawing/2014/main" id="{40FDFF73-BE2C-4747-A2F3-A1C19787D5F0}"/>
              </a:ext>
            </a:extLst>
          </p:cNvPr>
          <p:cNvSpPr/>
          <p:nvPr/>
        </p:nvSpPr>
        <p:spPr>
          <a:xfrm>
            <a:off x="5566132" y="6044590"/>
            <a:ext cx="1504467" cy="513409"/>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SQL Server 2017/2019</a:t>
            </a:r>
          </a:p>
        </p:txBody>
      </p:sp>
      <p:sp>
        <p:nvSpPr>
          <p:cNvPr id="380" name="Rectangle 379">
            <a:extLst>
              <a:ext uri="{FF2B5EF4-FFF2-40B4-BE49-F238E27FC236}">
                <a16:creationId xmlns:a16="http://schemas.microsoft.com/office/drawing/2014/main" id="{827CD6D7-9ED3-45D4-8883-E33FBC09EC55}"/>
              </a:ext>
            </a:extLst>
          </p:cNvPr>
          <p:cNvSpPr/>
          <p:nvPr/>
        </p:nvSpPr>
        <p:spPr>
          <a:xfrm>
            <a:off x="7758934" y="1629167"/>
            <a:ext cx="1447251" cy="520028"/>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Infrastructure</a:t>
            </a:r>
          </a:p>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(as a Service)</a:t>
            </a:r>
          </a:p>
        </p:txBody>
      </p:sp>
      <p:sp>
        <p:nvSpPr>
          <p:cNvPr id="388" name="Rectangle 387">
            <a:extLst>
              <a:ext uri="{FF2B5EF4-FFF2-40B4-BE49-F238E27FC236}">
                <a16:creationId xmlns:a16="http://schemas.microsoft.com/office/drawing/2014/main" id="{21288FD3-AB70-4664-9BBA-23D72942366D}"/>
              </a:ext>
            </a:extLst>
          </p:cNvPr>
          <p:cNvSpPr/>
          <p:nvPr/>
        </p:nvSpPr>
        <p:spPr>
          <a:xfrm>
            <a:off x="7651342" y="5585735"/>
            <a:ext cx="1662438" cy="435240"/>
          </a:xfrm>
          <a:prstGeom prst="rect">
            <a:avLst/>
          </a:prstGeom>
          <a:solidFill>
            <a:schemeClr val="accent5"/>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Datacenter Management</a:t>
            </a:r>
          </a:p>
        </p:txBody>
      </p:sp>
      <p:sp>
        <p:nvSpPr>
          <p:cNvPr id="389" name="Rectangle 388">
            <a:extLst>
              <a:ext uri="{FF2B5EF4-FFF2-40B4-BE49-F238E27FC236}">
                <a16:creationId xmlns:a16="http://schemas.microsoft.com/office/drawing/2014/main" id="{E62A6D1A-2795-454D-A7FF-1A6572C479A4}"/>
              </a:ext>
            </a:extLst>
          </p:cNvPr>
          <p:cNvSpPr/>
          <p:nvPr/>
        </p:nvSpPr>
        <p:spPr>
          <a:xfrm>
            <a:off x="7651342" y="5106973"/>
            <a:ext cx="1662438" cy="435240"/>
          </a:xfrm>
          <a:prstGeom prst="rect">
            <a:avLst/>
          </a:prstGeom>
          <a:solidFill>
            <a:schemeClr val="accent5"/>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Hardware</a:t>
            </a:r>
          </a:p>
        </p:txBody>
      </p:sp>
      <p:sp>
        <p:nvSpPr>
          <p:cNvPr id="391" name="Rectangle 390">
            <a:extLst>
              <a:ext uri="{FF2B5EF4-FFF2-40B4-BE49-F238E27FC236}">
                <a16:creationId xmlns:a16="http://schemas.microsoft.com/office/drawing/2014/main" id="{B0F545D2-DCAE-404F-8814-AE6941FC9960}"/>
              </a:ext>
            </a:extLst>
          </p:cNvPr>
          <p:cNvSpPr/>
          <p:nvPr/>
        </p:nvSpPr>
        <p:spPr>
          <a:xfrm>
            <a:off x="7651342" y="4630639"/>
            <a:ext cx="1662438" cy="435240"/>
          </a:xfrm>
          <a:prstGeom prst="rect">
            <a:avLst/>
          </a:prstGeom>
          <a:solidFill>
            <a:schemeClr val="accent5"/>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Virtualization</a:t>
            </a:r>
          </a:p>
        </p:txBody>
      </p:sp>
      <p:sp>
        <p:nvSpPr>
          <p:cNvPr id="383" name="Rectangle 382">
            <a:extLst>
              <a:ext uri="{FF2B5EF4-FFF2-40B4-BE49-F238E27FC236}">
                <a16:creationId xmlns:a16="http://schemas.microsoft.com/office/drawing/2014/main" id="{A45AE035-F041-4091-A37E-B92AF1890848}"/>
              </a:ext>
            </a:extLst>
          </p:cNvPr>
          <p:cNvSpPr/>
          <p:nvPr/>
        </p:nvSpPr>
        <p:spPr>
          <a:xfrm>
            <a:off x="7651342" y="4151875"/>
            <a:ext cx="166243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O/S</a:t>
            </a:r>
          </a:p>
        </p:txBody>
      </p:sp>
      <p:sp>
        <p:nvSpPr>
          <p:cNvPr id="384" name="Rectangle 383">
            <a:extLst>
              <a:ext uri="{FF2B5EF4-FFF2-40B4-BE49-F238E27FC236}">
                <a16:creationId xmlns:a16="http://schemas.microsoft.com/office/drawing/2014/main" id="{361E662F-2C71-4845-8F33-7786B24EF9E3}"/>
              </a:ext>
            </a:extLst>
          </p:cNvPr>
          <p:cNvSpPr/>
          <p:nvPr/>
        </p:nvSpPr>
        <p:spPr>
          <a:xfrm>
            <a:off x="7651342" y="3673115"/>
            <a:ext cx="166243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Database Provision/ Patch/Scaling</a:t>
            </a:r>
          </a:p>
        </p:txBody>
      </p:sp>
      <p:sp>
        <p:nvSpPr>
          <p:cNvPr id="385" name="Rectangle 384">
            <a:extLst>
              <a:ext uri="{FF2B5EF4-FFF2-40B4-BE49-F238E27FC236}">
                <a16:creationId xmlns:a16="http://schemas.microsoft.com/office/drawing/2014/main" id="{CA516A82-DE11-4409-B2C7-D295969291D1}"/>
              </a:ext>
            </a:extLst>
          </p:cNvPr>
          <p:cNvSpPr/>
          <p:nvPr/>
        </p:nvSpPr>
        <p:spPr>
          <a:xfrm>
            <a:off x="7651342" y="2715590"/>
            <a:ext cx="166243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a:t>
            </a:r>
          </a:p>
        </p:txBody>
      </p:sp>
      <p:sp>
        <p:nvSpPr>
          <p:cNvPr id="386" name="Rectangle 385">
            <a:extLst>
              <a:ext uri="{FF2B5EF4-FFF2-40B4-BE49-F238E27FC236}">
                <a16:creationId xmlns:a16="http://schemas.microsoft.com/office/drawing/2014/main" id="{2942E14C-C3D7-4EAE-BFC9-CBF439361005}"/>
              </a:ext>
            </a:extLst>
          </p:cNvPr>
          <p:cNvSpPr>
            <a:spLocks/>
          </p:cNvSpPr>
          <p:nvPr/>
        </p:nvSpPr>
        <p:spPr>
          <a:xfrm>
            <a:off x="7651342" y="2236825"/>
            <a:ext cx="166243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Applications</a:t>
            </a:r>
          </a:p>
        </p:txBody>
      </p:sp>
      <p:sp>
        <p:nvSpPr>
          <p:cNvPr id="387" name="Rectangle 386">
            <a:extLst>
              <a:ext uri="{FF2B5EF4-FFF2-40B4-BE49-F238E27FC236}">
                <a16:creationId xmlns:a16="http://schemas.microsoft.com/office/drawing/2014/main" id="{09484967-9419-40F6-9227-89468593D338}"/>
              </a:ext>
            </a:extLst>
          </p:cNvPr>
          <p:cNvSpPr/>
          <p:nvPr/>
        </p:nvSpPr>
        <p:spPr>
          <a:xfrm>
            <a:off x="7651342" y="3194351"/>
            <a:ext cx="166243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High availability /DR/Backups</a:t>
            </a:r>
          </a:p>
        </p:txBody>
      </p:sp>
      <p:sp>
        <p:nvSpPr>
          <p:cNvPr id="103" name="Rectangle 102">
            <a:extLst>
              <a:ext uri="{FF2B5EF4-FFF2-40B4-BE49-F238E27FC236}">
                <a16:creationId xmlns:a16="http://schemas.microsoft.com/office/drawing/2014/main" id="{BA6313E0-AA7E-43F7-845E-C5345C1EF189}"/>
              </a:ext>
            </a:extLst>
          </p:cNvPr>
          <p:cNvSpPr/>
          <p:nvPr/>
        </p:nvSpPr>
        <p:spPr>
          <a:xfrm>
            <a:off x="7730327" y="6044590"/>
            <a:ext cx="1504467" cy="347185"/>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Azure SQL VMs</a:t>
            </a:r>
          </a:p>
        </p:txBody>
      </p:sp>
      <p:sp>
        <p:nvSpPr>
          <p:cNvPr id="338" name="Rectangle 337">
            <a:extLst>
              <a:ext uri="{FF2B5EF4-FFF2-40B4-BE49-F238E27FC236}">
                <a16:creationId xmlns:a16="http://schemas.microsoft.com/office/drawing/2014/main" id="{E6859764-545D-42FD-AFBC-6DB61D372D3D}"/>
              </a:ext>
            </a:extLst>
          </p:cNvPr>
          <p:cNvSpPr/>
          <p:nvPr/>
        </p:nvSpPr>
        <p:spPr>
          <a:xfrm>
            <a:off x="10047677" y="1158996"/>
            <a:ext cx="1346129" cy="520028"/>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Platform</a:t>
            </a:r>
          </a:p>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(as a Service)</a:t>
            </a:r>
          </a:p>
        </p:txBody>
      </p:sp>
      <p:sp>
        <p:nvSpPr>
          <p:cNvPr id="354" name="Rectangle 353">
            <a:extLst>
              <a:ext uri="{FF2B5EF4-FFF2-40B4-BE49-F238E27FC236}">
                <a16:creationId xmlns:a16="http://schemas.microsoft.com/office/drawing/2014/main" id="{C6889EDB-B547-4894-9E68-1325B12A3152}"/>
              </a:ext>
            </a:extLst>
          </p:cNvPr>
          <p:cNvSpPr/>
          <p:nvPr/>
        </p:nvSpPr>
        <p:spPr>
          <a:xfrm>
            <a:off x="9889522" y="2726611"/>
            <a:ext cx="160757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a:t>
            </a:r>
          </a:p>
        </p:txBody>
      </p:sp>
      <p:sp>
        <p:nvSpPr>
          <p:cNvPr id="355" name="Rectangle 354">
            <a:extLst>
              <a:ext uri="{FF2B5EF4-FFF2-40B4-BE49-F238E27FC236}">
                <a16:creationId xmlns:a16="http://schemas.microsoft.com/office/drawing/2014/main" id="{737440F1-687D-4B3C-A94C-BAC0462B96B7}"/>
              </a:ext>
            </a:extLst>
          </p:cNvPr>
          <p:cNvSpPr>
            <a:spLocks/>
          </p:cNvSpPr>
          <p:nvPr/>
        </p:nvSpPr>
        <p:spPr>
          <a:xfrm>
            <a:off x="9889522" y="2247848"/>
            <a:ext cx="160757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Applications</a:t>
            </a:r>
          </a:p>
        </p:txBody>
      </p:sp>
      <p:sp>
        <p:nvSpPr>
          <p:cNvPr id="347" name="Rectangle 346">
            <a:extLst>
              <a:ext uri="{FF2B5EF4-FFF2-40B4-BE49-F238E27FC236}">
                <a16:creationId xmlns:a16="http://schemas.microsoft.com/office/drawing/2014/main" id="{8A24D846-46BE-4D34-975B-24B0D4FF7652}"/>
              </a:ext>
            </a:extLst>
          </p:cNvPr>
          <p:cNvSpPr/>
          <p:nvPr/>
        </p:nvSpPr>
        <p:spPr>
          <a:xfrm>
            <a:off x="9889522" y="5587134"/>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Datacenter Management</a:t>
            </a:r>
          </a:p>
        </p:txBody>
      </p:sp>
      <p:sp>
        <p:nvSpPr>
          <p:cNvPr id="348" name="Rectangle 347">
            <a:extLst>
              <a:ext uri="{FF2B5EF4-FFF2-40B4-BE49-F238E27FC236}">
                <a16:creationId xmlns:a16="http://schemas.microsoft.com/office/drawing/2014/main" id="{94A22BD9-5258-4FD2-AAB9-6B1824A25480}"/>
              </a:ext>
            </a:extLst>
          </p:cNvPr>
          <p:cNvSpPr/>
          <p:nvPr/>
        </p:nvSpPr>
        <p:spPr>
          <a:xfrm>
            <a:off x="9889522" y="5108371"/>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Hardware</a:t>
            </a:r>
          </a:p>
        </p:txBody>
      </p:sp>
      <p:sp>
        <p:nvSpPr>
          <p:cNvPr id="350" name="Rectangle 349">
            <a:extLst>
              <a:ext uri="{FF2B5EF4-FFF2-40B4-BE49-F238E27FC236}">
                <a16:creationId xmlns:a16="http://schemas.microsoft.com/office/drawing/2014/main" id="{4BE8E2AA-3D9E-4D68-BD88-5E9D1E577D24}"/>
              </a:ext>
            </a:extLst>
          </p:cNvPr>
          <p:cNvSpPr/>
          <p:nvPr/>
        </p:nvSpPr>
        <p:spPr>
          <a:xfrm>
            <a:off x="9889522" y="4641663"/>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Virtualization</a:t>
            </a:r>
          </a:p>
        </p:txBody>
      </p:sp>
      <p:sp>
        <p:nvSpPr>
          <p:cNvPr id="351" name="Rectangle 350">
            <a:extLst>
              <a:ext uri="{FF2B5EF4-FFF2-40B4-BE49-F238E27FC236}">
                <a16:creationId xmlns:a16="http://schemas.microsoft.com/office/drawing/2014/main" id="{7EC59310-BA56-4726-ADD6-65D1F8701C91}"/>
              </a:ext>
            </a:extLst>
          </p:cNvPr>
          <p:cNvSpPr/>
          <p:nvPr/>
        </p:nvSpPr>
        <p:spPr>
          <a:xfrm>
            <a:off x="9889522" y="4162900"/>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O/S</a:t>
            </a:r>
          </a:p>
        </p:txBody>
      </p:sp>
      <p:sp>
        <p:nvSpPr>
          <p:cNvPr id="352" name="Rectangle 351">
            <a:extLst>
              <a:ext uri="{FF2B5EF4-FFF2-40B4-BE49-F238E27FC236}">
                <a16:creationId xmlns:a16="http://schemas.microsoft.com/office/drawing/2014/main" id="{8286D5EE-50B8-48CB-A9AB-65FCB2A2A3E6}"/>
              </a:ext>
            </a:extLst>
          </p:cNvPr>
          <p:cNvSpPr/>
          <p:nvPr/>
        </p:nvSpPr>
        <p:spPr>
          <a:xfrm>
            <a:off x="9889522" y="3684138"/>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Database Provision/ Patch/Scaling</a:t>
            </a:r>
          </a:p>
        </p:txBody>
      </p:sp>
      <p:sp>
        <p:nvSpPr>
          <p:cNvPr id="353" name="Rectangle 352">
            <a:extLst>
              <a:ext uri="{FF2B5EF4-FFF2-40B4-BE49-F238E27FC236}">
                <a16:creationId xmlns:a16="http://schemas.microsoft.com/office/drawing/2014/main" id="{D66B5819-4074-4BA9-8B0A-8C9F95B95B01}"/>
              </a:ext>
            </a:extLst>
          </p:cNvPr>
          <p:cNvSpPr/>
          <p:nvPr/>
        </p:nvSpPr>
        <p:spPr>
          <a:xfrm>
            <a:off x="9889522" y="3205374"/>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High Availability/ DR/Backups</a:t>
            </a:r>
          </a:p>
        </p:txBody>
      </p:sp>
      <p:sp>
        <p:nvSpPr>
          <p:cNvPr id="104" name="Rectangle 103">
            <a:extLst>
              <a:ext uri="{FF2B5EF4-FFF2-40B4-BE49-F238E27FC236}">
                <a16:creationId xmlns:a16="http://schemas.microsoft.com/office/drawing/2014/main" id="{32C8AE07-695C-456F-BB1E-1CCE6E0F787E}"/>
              </a:ext>
            </a:extLst>
          </p:cNvPr>
          <p:cNvSpPr/>
          <p:nvPr/>
        </p:nvSpPr>
        <p:spPr>
          <a:xfrm>
            <a:off x="9847236" y="6044590"/>
            <a:ext cx="1746196" cy="369367"/>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spcBef>
                <a:spcPts val="600"/>
              </a:spcBef>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Azure SQL Database</a:t>
            </a:r>
          </a:p>
        </p:txBody>
      </p:sp>
      <p:sp>
        <p:nvSpPr>
          <p:cNvPr id="106" name="Rectangle 105">
            <a:extLst>
              <a:ext uri="{FF2B5EF4-FFF2-40B4-BE49-F238E27FC236}">
                <a16:creationId xmlns:a16="http://schemas.microsoft.com/office/drawing/2014/main" id="{4E4CAA2D-2060-4CEE-9035-CD518219275B}"/>
              </a:ext>
            </a:extLst>
          </p:cNvPr>
          <p:cNvSpPr/>
          <p:nvPr/>
        </p:nvSpPr>
        <p:spPr>
          <a:xfrm>
            <a:off x="480762" y="1802759"/>
            <a:ext cx="4323047" cy="415496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14225">
              <a:defRPr/>
            </a:pPr>
            <a:r>
              <a:rPr lang="en-US" sz="1600" dirty="0">
                <a:solidFill>
                  <a:srgbClr val="0078D7"/>
                </a:solidFill>
                <a:latin typeface="Segoe UI Semibold"/>
              </a:rPr>
              <a:t>On-premises costs</a:t>
            </a:r>
            <a:r>
              <a:rPr lang="en-US" sz="1600" dirty="0">
                <a:solidFill>
                  <a:srgbClr val="505050">
                    <a:lumMod val="50000"/>
                  </a:srgbClr>
                </a:solidFill>
                <a:latin typeface="Segoe UI Semibold"/>
              </a:rPr>
              <a:t> </a:t>
            </a:r>
            <a:r>
              <a:rPr lang="en-US" sz="1600" dirty="0">
                <a:solidFill>
                  <a:srgbClr val="505050">
                    <a:lumMod val="50000"/>
                  </a:srgbClr>
                </a:solidFill>
                <a:latin typeface="Segoe UI"/>
              </a:rPr>
              <a:t>tend to be driven by hardware and data center management costs</a:t>
            </a:r>
          </a:p>
          <a:p>
            <a:pPr defTabSz="914225">
              <a:spcBef>
                <a:spcPts val="1200"/>
              </a:spcBef>
              <a:defRPr/>
            </a:pPr>
            <a:r>
              <a:rPr lang="en-US" sz="1600" b="1" dirty="0">
                <a:solidFill>
                  <a:srgbClr val="0078D7"/>
                </a:solidFill>
                <a:latin typeface="Segoe UI Semibold"/>
              </a:rPr>
              <a:t>Infrastructure-as-a-Service </a:t>
            </a:r>
            <a:r>
              <a:rPr lang="en-US" sz="1600" dirty="0">
                <a:solidFill>
                  <a:srgbClr val="505050">
                    <a:lumMod val="50000"/>
                  </a:srgbClr>
                </a:solidFill>
                <a:latin typeface="Segoe UI"/>
              </a:rPr>
              <a:t>reduces cost categories related to data center and compute</a:t>
            </a:r>
          </a:p>
          <a:p>
            <a:pPr defTabSz="914225">
              <a:spcBef>
                <a:spcPts val="1200"/>
              </a:spcBef>
              <a:defRPr/>
            </a:pPr>
            <a:r>
              <a:rPr lang="en-US" sz="1600" b="1" dirty="0">
                <a:solidFill>
                  <a:srgbClr val="0078D7"/>
                </a:solidFill>
                <a:latin typeface="Segoe UI"/>
              </a:rPr>
              <a:t>Platform-as-a-Service </a:t>
            </a:r>
            <a:r>
              <a:rPr lang="en-US" sz="1600" dirty="0">
                <a:solidFill>
                  <a:srgbClr val="505050">
                    <a:lumMod val="50000"/>
                  </a:srgbClr>
                </a:solidFill>
                <a:latin typeface="Segoe UI"/>
              </a:rPr>
              <a:t>off-loads customers’ most administrative tasks to Azure, further improving efficiency with machine-learning capabilities for performance and security </a:t>
            </a:r>
          </a:p>
          <a:p>
            <a:pPr marL="285695" indent="-285695" defTabSz="914225">
              <a:spcBef>
                <a:spcPts val="1200"/>
              </a:spcBef>
              <a:buFont typeface="Arial" panose="020B0604020202020204" pitchFamily="34" charset="0"/>
              <a:buChar char="•"/>
              <a:defRPr/>
            </a:pPr>
            <a:r>
              <a:rPr lang="en-US" sz="1600" b="1" dirty="0">
                <a:solidFill>
                  <a:srgbClr val="505050">
                    <a:lumMod val="50000"/>
                  </a:srgbClr>
                </a:solidFill>
                <a:latin typeface="Segoe UI"/>
              </a:rPr>
              <a:t>Managed Instance</a:t>
            </a:r>
            <a:r>
              <a:rPr lang="en-US" sz="1600" dirty="0">
                <a:solidFill>
                  <a:srgbClr val="505050">
                    <a:lumMod val="50000"/>
                  </a:srgbClr>
                </a:solidFill>
                <a:latin typeface="Segoe UI"/>
              </a:rPr>
              <a:t>: instance-level deployment for lift-shift existing apps to Azure, fully backward compatible</a:t>
            </a:r>
          </a:p>
          <a:p>
            <a:pPr marL="285695" indent="-285695" defTabSz="914225">
              <a:spcBef>
                <a:spcPts val="1200"/>
              </a:spcBef>
              <a:buFont typeface="Arial" panose="020B0604020202020204" pitchFamily="34" charset="0"/>
              <a:buChar char="•"/>
              <a:defRPr/>
            </a:pPr>
            <a:r>
              <a:rPr lang="en-US" sz="1600" b="1" dirty="0">
                <a:solidFill>
                  <a:srgbClr val="505050">
                    <a:lumMod val="50000"/>
                  </a:srgbClr>
                </a:solidFill>
                <a:latin typeface="Segoe UI"/>
              </a:rPr>
              <a:t>Single database</a:t>
            </a:r>
            <a:r>
              <a:rPr lang="en-US" sz="1600" dirty="0">
                <a:solidFill>
                  <a:srgbClr val="505050">
                    <a:lumMod val="50000"/>
                  </a:srgbClr>
                </a:solidFill>
                <a:latin typeface="Segoe UI"/>
              </a:rPr>
              <a:t>: database-level deployment for new apps</a:t>
            </a:r>
          </a:p>
        </p:txBody>
      </p:sp>
      <p:sp>
        <p:nvSpPr>
          <p:cNvPr id="2" name="Title 1">
            <a:extLst>
              <a:ext uri="{FF2B5EF4-FFF2-40B4-BE49-F238E27FC236}">
                <a16:creationId xmlns:a16="http://schemas.microsoft.com/office/drawing/2014/main" id="{7FD8E7F3-E6CB-4721-8A50-7810E5B7FCEA}"/>
              </a:ext>
            </a:extLst>
          </p:cNvPr>
          <p:cNvSpPr>
            <a:spLocks noGrp="1"/>
          </p:cNvSpPr>
          <p:nvPr>
            <p:ph type="title"/>
          </p:nvPr>
        </p:nvSpPr>
        <p:spPr/>
        <p:txBody>
          <a:bodyPr/>
          <a:lstStyle/>
          <a:p>
            <a:r>
              <a:rPr lang="en-US" dirty="0"/>
              <a:t>Savings opportunity for modernizing </a:t>
            </a:r>
            <a:br>
              <a:rPr lang="en-US" dirty="0"/>
            </a:br>
            <a:r>
              <a:rPr lang="en-US" dirty="0"/>
              <a:t>your data estate is significant</a:t>
            </a:r>
          </a:p>
        </p:txBody>
      </p:sp>
      <p:sp>
        <p:nvSpPr>
          <p:cNvPr id="56" name="Rectangle 55">
            <a:extLst>
              <a:ext uri="{FF2B5EF4-FFF2-40B4-BE49-F238E27FC236}">
                <a16:creationId xmlns:a16="http://schemas.microsoft.com/office/drawing/2014/main" id="{D8E2360A-F237-4346-BF24-717DCB7F32FE}"/>
              </a:ext>
            </a:extLst>
          </p:cNvPr>
          <p:cNvSpPr>
            <a:spLocks/>
          </p:cNvSpPr>
          <p:nvPr/>
        </p:nvSpPr>
        <p:spPr>
          <a:xfrm>
            <a:off x="9889522" y="1769085"/>
            <a:ext cx="1607578" cy="435240"/>
          </a:xfrm>
          <a:prstGeom prst="rect">
            <a:avLst/>
          </a:prstGeom>
          <a:solidFill>
            <a:schemeClr val="accent3"/>
          </a:solidFill>
          <a:ln>
            <a:noFill/>
          </a:ln>
        </p:spPr>
        <p:txBody>
          <a:bodyPr wrap="square" lIns="91427" tIns="73141" rIns="91427" bIns="73141" rtlCol="0" anchor="ctr" anchorCtr="0">
            <a:noAutofit/>
          </a:bodyPr>
          <a:lstStyle/>
          <a:p>
            <a:pPr algn="ctr" defTabSz="914225">
              <a:lnSpc>
                <a:spcPct val="90000"/>
              </a:lnSpc>
              <a:spcAft>
                <a:spcPts val="600"/>
              </a:spcAft>
            </a:pPr>
            <a:r>
              <a:rPr lang="en-US" sz="1000" dirty="0">
                <a:solidFill>
                  <a:schemeClr val="bg1"/>
                </a:solidFill>
                <a:latin typeface="Segoe UI"/>
              </a:rPr>
              <a:t>Intelligent performance/security</a:t>
            </a:r>
          </a:p>
        </p:txBody>
      </p:sp>
      <p:grpSp>
        <p:nvGrpSpPr>
          <p:cNvPr id="3" name="Group 2">
            <a:extLst>
              <a:ext uri="{FF2B5EF4-FFF2-40B4-BE49-F238E27FC236}">
                <a16:creationId xmlns:a16="http://schemas.microsoft.com/office/drawing/2014/main" id="{AF938559-552A-4B82-AFF1-5C21832731B7}"/>
              </a:ext>
            </a:extLst>
          </p:cNvPr>
          <p:cNvGrpSpPr/>
          <p:nvPr/>
        </p:nvGrpSpPr>
        <p:grpSpPr>
          <a:xfrm>
            <a:off x="6539967" y="449264"/>
            <a:ext cx="5194832" cy="395285"/>
            <a:chOff x="5733892" y="451699"/>
            <a:chExt cx="6000908" cy="293181"/>
          </a:xfrm>
        </p:grpSpPr>
        <p:sp>
          <p:nvSpPr>
            <p:cNvPr id="148" name="TextBox 147">
              <a:extLst>
                <a:ext uri="{FF2B5EF4-FFF2-40B4-BE49-F238E27FC236}">
                  <a16:creationId xmlns:a16="http://schemas.microsoft.com/office/drawing/2014/main" id="{11FB6D9E-315A-4FB3-B9E0-86C72DD17414}"/>
                </a:ext>
              </a:extLst>
            </p:cNvPr>
            <p:cNvSpPr txBox="1"/>
            <p:nvPr/>
          </p:nvSpPr>
          <p:spPr>
            <a:xfrm>
              <a:off x="7684830" y="458689"/>
              <a:ext cx="1871871" cy="286191"/>
            </a:xfrm>
            <a:prstGeom prst="rect">
              <a:avLst/>
            </a:prstGeom>
            <a:solidFill>
              <a:srgbClr val="50E6FF"/>
            </a:solidFill>
            <a:ln>
              <a:noFill/>
            </a:ln>
          </p:spPr>
          <p:txBody>
            <a:bodyPr wrap="square" lIns="91427" tIns="73141" rIns="91427" bIns="73141" rtlCol="0" anchor="ctr" anchorCtr="0">
              <a:noAutofit/>
            </a:bodyPr>
            <a:lstStyle/>
            <a:p>
              <a:pPr algn="ctr" defTabSz="914225">
                <a:lnSpc>
                  <a:spcPct val="90000"/>
                </a:lnSpc>
                <a:spcAft>
                  <a:spcPts val="600"/>
                </a:spcAft>
                <a:defRPr/>
              </a:pPr>
              <a:r>
                <a:rPr lang="en-US" sz="1000" dirty="0">
                  <a:latin typeface="Segoe UI"/>
                </a:rPr>
                <a:t>Managed by Microsoft</a:t>
              </a:r>
            </a:p>
          </p:txBody>
        </p:sp>
        <p:sp>
          <p:nvSpPr>
            <p:cNvPr id="150" name="TextBox 149">
              <a:extLst>
                <a:ext uri="{FF2B5EF4-FFF2-40B4-BE49-F238E27FC236}">
                  <a16:creationId xmlns:a16="http://schemas.microsoft.com/office/drawing/2014/main" id="{893876BE-CA30-42B8-8340-6DDD1DBA559D}"/>
                </a:ext>
              </a:extLst>
            </p:cNvPr>
            <p:cNvSpPr txBox="1"/>
            <p:nvPr/>
          </p:nvSpPr>
          <p:spPr>
            <a:xfrm>
              <a:off x="5733892" y="458689"/>
              <a:ext cx="1871871" cy="286191"/>
            </a:xfrm>
            <a:prstGeom prst="rect">
              <a:avLst/>
            </a:prstGeom>
            <a:solidFill>
              <a:schemeClr val="tx2"/>
            </a:solidFill>
            <a:ln w="9525" cap="flat" cmpd="sng" algn="ctr">
              <a:noFill/>
              <a:prstDash val="solid"/>
            </a:ln>
            <a:effectLst/>
          </p:spPr>
          <p:txBody>
            <a:bodyPr lIns="91440" tIns="89630" rIns="91440" bIns="89630" rtlCol="0" anchor="ctr" anchorCtr="0">
              <a:noAutofit/>
            </a:bodyPr>
            <a:lstStyle>
              <a:defPPr>
                <a:defRPr lang="en-US"/>
              </a:defPPr>
              <a:lvl1pPr algn="ctr" defTabSz="1218096">
                <a:defRPr sz="1100" kern="0">
                  <a:solidFill>
                    <a:srgbClr val="FFFFFF"/>
                  </a:solidFill>
                  <a:latin typeface="Segoe UI"/>
                  <a:ea typeface="Segoe UI" pitchFamily="34" charset="0"/>
                  <a:cs typeface="Segoe UI" pitchFamily="34" charset="0"/>
                </a:defRPr>
              </a:lvl1pPr>
            </a:lstStyle>
            <a:p>
              <a:r>
                <a:rPr lang="en-US" dirty="0"/>
                <a:t>Managed by customer</a:t>
              </a:r>
            </a:p>
          </p:txBody>
        </p:sp>
        <p:sp>
          <p:nvSpPr>
            <p:cNvPr id="37" name="TextBox 36">
              <a:extLst>
                <a:ext uri="{FF2B5EF4-FFF2-40B4-BE49-F238E27FC236}">
                  <a16:creationId xmlns:a16="http://schemas.microsoft.com/office/drawing/2014/main" id="{5EC75CA6-CAB2-4564-A888-452DF25C4C07}"/>
                </a:ext>
              </a:extLst>
            </p:cNvPr>
            <p:cNvSpPr txBox="1"/>
            <p:nvPr/>
          </p:nvSpPr>
          <p:spPr>
            <a:xfrm>
              <a:off x="9635769" y="451699"/>
              <a:ext cx="2099031" cy="293181"/>
            </a:xfrm>
            <a:prstGeom prst="rect">
              <a:avLst/>
            </a:prstGeom>
            <a:solidFill>
              <a:schemeClr val="accent3"/>
            </a:solidFill>
            <a:ln>
              <a:noFill/>
            </a:ln>
          </p:spPr>
          <p:txBody>
            <a:bodyPr wrap="square" lIns="91427" tIns="73141" rIns="91427" bIns="73141" rtlCol="0" anchor="ctr" anchorCtr="0">
              <a:noAutofit/>
            </a:bodyPr>
            <a:lstStyle/>
            <a:p>
              <a:pPr algn="ctr" defTabSz="914225">
                <a:lnSpc>
                  <a:spcPct val="90000"/>
                </a:lnSpc>
                <a:spcAft>
                  <a:spcPts val="600"/>
                </a:spcAft>
                <a:defRPr/>
              </a:pPr>
              <a:r>
                <a:rPr lang="en-US" sz="1000" dirty="0">
                  <a:solidFill>
                    <a:schemeClr val="bg1"/>
                  </a:solidFill>
                  <a:latin typeface="Segoe UI"/>
                </a:rPr>
                <a:t>Machine-learning capability</a:t>
              </a:r>
            </a:p>
          </p:txBody>
        </p:sp>
      </p:grpSp>
    </p:spTree>
    <p:extLst>
      <p:ext uri="{BB962C8B-B14F-4D97-AF65-F5344CB8AC3E}">
        <p14:creationId xmlns:p14="http://schemas.microsoft.com/office/powerpoint/2010/main" val="383153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EAF45B20-CED6-4B86-8C66-6672F1D2FDBE}"/>
              </a:ext>
            </a:extLst>
          </p:cNvPr>
          <p:cNvSpPr/>
          <p:nvPr/>
        </p:nvSpPr>
        <p:spPr bwMode="auto">
          <a:xfrm>
            <a:off x="4713110" y="1666240"/>
            <a:ext cx="6893589" cy="4021462"/>
          </a:xfrm>
          <a:prstGeom prst="roundRect">
            <a:avLst/>
          </a:prstGeom>
          <a:solidFill>
            <a:schemeClr val="accent5"/>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B5EE7238-3045-4224-8DC6-452A7FB0E1C3}"/>
              </a:ext>
            </a:extLst>
          </p:cNvPr>
          <p:cNvSpPr/>
          <p:nvPr/>
        </p:nvSpPr>
        <p:spPr bwMode="auto">
          <a:xfrm>
            <a:off x="1064438" y="1666240"/>
            <a:ext cx="3383426" cy="4021462"/>
          </a:xfrm>
          <a:prstGeom prst="roundRect">
            <a:avLst/>
          </a:prstGeom>
          <a:solidFill>
            <a:schemeClr val="accent5"/>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126654" y="185086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396871" y="384297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a:ea typeface="+mn-ea"/>
                <a:cs typeface="+mn-cs"/>
              </a:rPr>
              <a:t>Best for building new apps in the cloud</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4993391" y="380624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a:ea typeface="+mn-ea"/>
                <a:cs typeface="+mn-cs"/>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8" name="TextBox 7">
            <a:extLst>
              <a:ext uri="{FF2B5EF4-FFF2-40B4-BE49-F238E27FC236}">
                <a16:creationId xmlns:a16="http://schemas.microsoft.com/office/drawing/2014/main" id="{9B2D63E5-0BF2-4136-844E-C188F2B56859}"/>
              </a:ext>
            </a:extLst>
          </p:cNvPr>
          <p:cNvSpPr txBox="1"/>
          <p:nvPr/>
        </p:nvSpPr>
        <p:spPr>
          <a:xfrm>
            <a:off x="608438" y="1082143"/>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kumimoji="0" lang="en-US" sz="1600" b="0" i="0" u="none" strike="noStrike" kern="1200" cap="none" spc="0" normalizeH="0" baseline="0" noProof="0">
                <a:ln w="3175">
                  <a:noFill/>
                </a:ln>
                <a:solidFill>
                  <a:srgbClr val="0078D4"/>
                </a:solidFill>
                <a:effectLst/>
                <a:uLnTx/>
                <a:uFillTx/>
                <a:latin typeface="Segoe UI Semibold"/>
                <a:ea typeface="+mn-ea"/>
                <a:cs typeface="Segoe UI" pitchFamily="34" charset="0"/>
              </a:rPr>
              <a:t>unified SQL portfolio built on the industry-leading SQL Server engine</a:t>
            </a:r>
          </a:p>
        </p:txBody>
      </p:sp>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04571" y="260721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15887" y="260721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427430" y="185086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008187" y="357411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396871" y="3582623"/>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563534" y="522627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Platform as a Service</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
        <p:nvSpPr>
          <p:cNvPr id="11" name="Left Brace 10">
            <a:extLst>
              <a:ext uri="{FF2B5EF4-FFF2-40B4-BE49-F238E27FC236}">
                <a16:creationId xmlns:a16="http://schemas.microsoft.com/office/drawing/2014/main" id="{44F9C29F-42A5-412F-8396-9ABE8A58AEFD}"/>
              </a:ext>
            </a:extLst>
          </p:cNvPr>
          <p:cNvSpPr/>
          <p:nvPr/>
        </p:nvSpPr>
        <p:spPr>
          <a:xfrm rot="16200000">
            <a:off x="7967608" y="1744355"/>
            <a:ext cx="473702" cy="6392541"/>
          </a:xfrm>
          <a:prstGeom prst="leftBrac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D1A0AEBB-F10C-4A06-8CA2-71C70F9EE6DF}"/>
              </a:ext>
            </a:extLst>
          </p:cNvPr>
          <p:cNvGrpSpPr/>
          <p:nvPr/>
        </p:nvGrpSpPr>
        <p:grpSpPr>
          <a:xfrm>
            <a:off x="1166014" y="1840704"/>
            <a:ext cx="3281850" cy="3627348"/>
            <a:chOff x="1166014" y="1840704"/>
            <a:chExt cx="3281850" cy="3627348"/>
          </a:xfrm>
        </p:grpSpPr>
        <p:sp>
          <p:nvSpPr>
            <p:cNvPr id="7" name="Rectangle 6">
              <a:extLst>
                <a:ext uri="{FF2B5EF4-FFF2-40B4-BE49-F238E27FC236}">
                  <a16:creationId xmlns:a16="http://schemas.microsoft.com/office/drawing/2014/main" id="{BDB4D3C1-DB99-4340-B242-0C499EA96010}"/>
                </a:ext>
              </a:extLst>
            </p:cNvPr>
            <p:cNvSpPr/>
            <p:nvPr/>
          </p:nvSpPr>
          <p:spPr bwMode="auto">
            <a:xfrm>
              <a:off x="12131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Semibold"/>
                  <a:ea typeface="+mn-ea"/>
                  <a:cs typeface="+mn-cs"/>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Automated manageability features and OS-level access</a:t>
              </a:r>
            </a:p>
          </p:txBody>
        </p:sp>
        <p:sp>
          <p:nvSpPr>
            <p:cNvPr id="9" name="Rectangle 8">
              <a:extLst>
                <a:ext uri="{FF2B5EF4-FFF2-40B4-BE49-F238E27FC236}">
                  <a16:creationId xmlns:a16="http://schemas.microsoft.com/office/drawing/2014/main" id="{0B87C0B7-9C27-41C5-AB92-453DD1507B36}"/>
                </a:ext>
              </a:extLst>
            </p:cNvPr>
            <p:cNvSpPr/>
            <p:nvPr/>
          </p:nvSpPr>
          <p:spPr>
            <a:xfrm>
              <a:off x="13564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2832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37" name="TextBox 36">
              <a:extLst>
                <a:ext uri="{FF2B5EF4-FFF2-40B4-BE49-F238E27FC236}">
                  <a16:creationId xmlns:a16="http://schemas.microsoft.com/office/drawing/2014/main" id="{4C762498-D39C-4F85-ABAF-3C9472810033}"/>
                </a:ext>
              </a:extLst>
            </p:cNvPr>
            <p:cNvSpPr txBox="1"/>
            <p:nvPr/>
          </p:nvSpPr>
          <p:spPr>
            <a:xfrm>
              <a:off x="1166014" y="5221831"/>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Infrastructure as a Service</a:t>
              </a:r>
            </a:p>
          </p:txBody>
        </p:sp>
        <p:sp>
          <p:nvSpPr>
            <p:cNvPr id="10" name="Left Brace 9">
              <a:extLst>
                <a:ext uri="{FF2B5EF4-FFF2-40B4-BE49-F238E27FC236}">
                  <a16:creationId xmlns:a16="http://schemas.microsoft.com/office/drawing/2014/main" id="{AE41EBCE-60B9-44F9-A6D1-EC95ACA84C83}"/>
                </a:ext>
              </a:extLst>
            </p:cNvPr>
            <p:cNvSpPr/>
            <p:nvPr/>
          </p:nvSpPr>
          <p:spPr>
            <a:xfrm rot="16200000">
              <a:off x="2549771" y="3431519"/>
              <a:ext cx="473702" cy="3006714"/>
            </a:xfrm>
            <a:prstGeom prst="leftBrac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 name="Graphic 11">
              <a:extLst>
                <a:ext uri="{FF2B5EF4-FFF2-40B4-BE49-F238E27FC236}">
                  <a16:creationId xmlns:a16="http://schemas.microsoft.com/office/drawing/2014/main" id="{A35E19CE-C7C7-46BE-AD2C-690673603066}"/>
                </a:ext>
              </a:extLst>
            </p:cNvPr>
            <p:cNvGrpSpPr/>
            <p:nvPr/>
          </p:nvGrpSpPr>
          <p:grpSpPr>
            <a:xfrm>
              <a:off x="2325373" y="2649693"/>
              <a:ext cx="741105" cy="683799"/>
              <a:chOff x="2325373" y="2649693"/>
              <a:chExt cx="741105" cy="683799"/>
            </a:xfrm>
          </p:grpSpPr>
          <p:grpSp>
            <p:nvGrpSpPr>
              <p:cNvPr id="13" name="Graphic 11">
                <a:extLst>
                  <a:ext uri="{FF2B5EF4-FFF2-40B4-BE49-F238E27FC236}">
                    <a16:creationId xmlns:a16="http://schemas.microsoft.com/office/drawing/2014/main" id="{A35E19CE-C7C7-46BE-AD2C-690673603066}"/>
                  </a:ext>
                </a:extLst>
              </p:cNvPr>
              <p:cNvGrpSpPr/>
              <p:nvPr/>
            </p:nvGrpSpPr>
            <p:grpSpPr>
              <a:xfrm>
                <a:off x="2325373" y="2649693"/>
                <a:ext cx="741105" cy="683799"/>
                <a:chOff x="2325373" y="2649693"/>
                <a:chExt cx="741105" cy="683799"/>
              </a:xfrm>
            </p:grpSpPr>
            <p:sp>
              <p:nvSpPr>
                <p:cNvPr id="14" name="Freeform: Shape 13">
                  <a:extLst>
                    <a:ext uri="{FF2B5EF4-FFF2-40B4-BE49-F238E27FC236}">
                      <a16:creationId xmlns:a16="http://schemas.microsoft.com/office/drawing/2014/main" id="{5E093CA7-F271-414B-AAF5-A18CA38406FF}"/>
                    </a:ext>
                  </a:extLst>
                </p:cNvPr>
                <p:cNvSpPr/>
                <p:nvPr/>
              </p:nvSpPr>
              <p:spPr>
                <a:xfrm>
                  <a:off x="2325373" y="2649693"/>
                  <a:ext cx="741105" cy="491167"/>
                </a:xfrm>
                <a:custGeom>
                  <a:avLst/>
                  <a:gdLst>
                    <a:gd name="connsiteX0" fmla="*/ 716562 w 741105"/>
                    <a:gd name="connsiteY0" fmla="*/ 0 h 491167"/>
                    <a:gd name="connsiteX1" fmla="*/ 741105 w 741105"/>
                    <a:gd name="connsiteY1" fmla="*/ 0 h 491167"/>
                    <a:gd name="connsiteX2" fmla="*/ 741105 w 741105"/>
                    <a:gd name="connsiteY2" fmla="*/ 491167 h 491167"/>
                    <a:gd name="connsiteX3" fmla="*/ 716562 w 741105"/>
                    <a:gd name="connsiteY3" fmla="*/ 491167 h 491167"/>
                    <a:gd name="connsiteX4" fmla="*/ 24543 w 741105"/>
                    <a:gd name="connsiteY4" fmla="*/ 491167 h 491167"/>
                    <a:gd name="connsiteX5" fmla="*/ 24543 w 741105"/>
                    <a:gd name="connsiteY5" fmla="*/ 0 h 491167"/>
                    <a:gd name="connsiteX6" fmla="*/ 0 w 741105"/>
                    <a:gd name="connsiteY6" fmla="*/ 0 h 491167"/>
                    <a:gd name="connsiteX7" fmla="*/ 24543 w 741105"/>
                    <a:gd name="connsiteY7" fmla="*/ 0 h 49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1105" h="491167">
                      <a:moveTo>
                        <a:pt x="716562" y="0"/>
                      </a:moveTo>
                      <a:cubicBezTo>
                        <a:pt x="730117" y="0"/>
                        <a:pt x="741105" y="0"/>
                        <a:pt x="741105" y="0"/>
                      </a:cubicBezTo>
                      <a:lnTo>
                        <a:pt x="741105" y="491167"/>
                      </a:lnTo>
                      <a:cubicBezTo>
                        <a:pt x="741105" y="491167"/>
                        <a:pt x="730117" y="491167"/>
                        <a:pt x="716562" y="491167"/>
                      </a:cubicBezTo>
                      <a:lnTo>
                        <a:pt x="24543" y="491167"/>
                      </a:lnTo>
                      <a:lnTo>
                        <a:pt x="24543" y="0"/>
                      </a:lnTo>
                      <a:cubicBezTo>
                        <a:pt x="10988" y="0"/>
                        <a:pt x="0" y="0"/>
                        <a:pt x="0" y="0"/>
                      </a:cubicBezTo>
                      <a:cubicBezTo>
                        <a:pt x="0" y="0"/>
                        <a:pt x="10988" y="0"/>
                        <a:pt x="24543" y="0"/>
                      </a:cubicBezTo>
                      <a:close/>
                    </a:path>
                  </a:pathLst>
                </a:custGeom>
                <a:solidFill>
                  <a:srgbClr val="0078D4"/>
                </a:solidFill>
                <a:ln w="4339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80F99DC-C3C2-4FE1-BA40-E0B460BBAB72}"/>
                    </a:ext>
                  </a:extLst>
                </p:cNvPr>
                <p:cNvSpPr/>
                <p:nvPr/>
              </p:nvSpPr>
              <p:spPr>
                <a:xfrm>
                  <a:off x="2510755" y="3141296"/>
                  <a:ext cx="370779" cy="192195"/>
                </a:xfrm>
                <a:custGeom>
                  <a:avLst/>
                  <a:gdLst>
                    <a:gd name="connsiteX0" fmla="*/ 333961 w 370779"/>
                    <a:gd name="connsiteY0" fmla="*/ 148614 h 192195"/>
                    <a:gd name="connsiteX1" fmla="*/ 258141 w 370779"/>
                    <a:gd name="connsiteY1" fmla="*/ 0 h 192195"/>
                    <a:gd name="connsiteX2" fmla="*/ 112638 w 370779"/>
                    <a:gd name="connsiteY2" fmla="*/ 0 h 192195"/>
                    <a:gd name="connsiteX3" fmla="*/ 36818 w 370779"/>
                    <a:gd name="connsiteY3" fmla="*/ 148614 h 192195"/>
                    <a:gd name="connsiteX4" fmla="*/ 4 w 370779"/>
                    <a:gd name="connsiteY4" fmla="*/ 192196 h 192195"/>
                    <a:gd name="connsiteX5" fmla="*/ 370775 w 370779"/>
                    <a:gd name="connsiteY5" fmla="*/ 192196 h 192195"/>
                    <a:gd name="connsiteX6" fmla="*/ 333961 w 370779"/>
                    <a:gd name="connsiteY6" fmla="*/ 148614 h 19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779" h="192195">
                      <a:moveTo>
                        <a:pt x="333961" y="148614"/>
                      </a:moveTo>
                      <a:cubicBezTo>
                        <a:pt x="260771" y="137283"/>
                        <a:pt x="257703" y="84549"/>
                        <a:pt x="258141" y="0"/>
                      </a:cubicBezTo>
                      <a:lnTo>
                        <a:pt x="112638" y="0"/>
                      </a:lnTo>
                      <a:cubicBezTo>
                        <a:pt x="112638" y="84549"/>
                        <a:pt x="110008" y="137283"/>
                        <a:pt x="36818" y="148614"/>
                      </a:cubicBezTo>
                      <a:cubicBezTo>
                        <a:pt x="15384" y="152066"/>
                        <a:pt x="-276" y="170605"/>
                        <a:pt x="4" y="192196"/>
                      </a:cubicBezTo>
                      <a:lnTo>
                        <a:pt x="370775" y="192196"/>
                      </a:lnTo>
                      <a:cubicBezTo>
                        <a:pt x="371056" y="170605"/>
                        <a:pt x="355397" y="152066"/>
                        <a:pt x="333961" y="148614"/>
                      </a:cubicBezTo>
                      <a:close/>
                    </a:path>
                  </a:pathLst>
                </a:custGeom>
                <a:solidFill>
                  <a:srgbClr val="CCCCCC"/>
                </a:solidFill>
                <a:ln w="43392" cap="flat">
                  <a:noFill/>
                  <a:prstDash val="solid"/>
                  <a:miter/>
                </a:ln>
              </p:spPr>
              <p:txBody>
                <a:bodyPr rtlCol="0" anchor="ctr"/>
                <a:lstStyle/>
                <a:p>
                  <a:endParaRPr lang="en-US"/>
                </a:p>
              </p:txBody>
            </p:sp>
          </p:grpSp>
          <p:sp>
            <p:nvSpPr>
              <p:cNvPr id="17" name="Freeform: Shape 16">
                <a:extLst>
                  <a:ext uri="{FF2B5EF4-FFF2-40B4-BE49-F238E27FC236}">
                    <a16:creationId xmlns:a16="http://schemas.microsoft.com/office/drawing/2014/main" id="{ADB62583-D5C0-462D-8748-F62FE7AC31C5}"/>
                  </a:ext>
                </a:extLst>
              </p:cNvPr>
              <p:cNvSpPr/>
              <p:nvPr/>
            </p:nvSpPr>
            <p:spPr>
              <a:xfrm>
                <a:off x="2480957" y="2787323"/>
                <a:ext cx="460615" cy="235430"/>
              </a:xfrm>
              <a:custGeom>
                <a:avLst/>
                <a:gdLst>
                  <a:gd name="connsiteX0" fmla="*/ 393561 w 460615"/>
                  <a:gd name="connsiteY0" fmla="*/ 154804 h 235430"/>
                  <a:gd name="connsiteX1" fmla="*/ 393561 w 460615"/>
                  <a:gd name="connsiteY1" fmla="*/ 3140 h 235430"/>
                  <a:gd name="connsiteX2" fmla="*/ 349735 w 460615"/>
                  <a:gd name="connsiteY2" fmla="*/ 3140 h 235430"/>
                  <a:gd name="connsiteX3" fmla="*/ 349735 w 460615"/>
                  <a:gd name="connsiteY3" fmla="*/ 188362 h 235430"/>
                  <a:gd name="connsiteX4" fmla="*/ 460616 w 460615"/>
                  <a:gd name="connsiteY4" fmla="*/ 188362 h 235430"/>
                  <a:gd name="connsiteX5" fmla="*/ 460616 w 460615"/>
                  <a:gd name="connsiteY5" fmla="*/ 154804 h 235430"/>
                  <a:gd name="connsiteX6" fmla="*/ 71875 w 460615"/>
                  <a:gd name="connsiteY6" fmla="*/ 79844 h 235430"/>
                  <a:gd name="connsiteX7" fmla="*/ 49086 w 460615"/>
                  <a:gd name="connsiteY7" fmla="*/ 66333 h 235430"/>
                  <a:gd name="connsiteX8" fmla="*/ 43388 w 460615"/>
                  <a:gd name="connsiteY8" fmla="*/ 51516 h 235430"/>
                  <a:gd name="connsiteX9" fmla="*/ 50400 w 460615"/>
                  <a:gd name="connsiteY9" fmla="*/ 38005 h 235430"/>
                  <a:gd name="connsiteX10" fmla="*/ 69246 w 460615"/>
                  <a:gd name="connsiteY10" fmla="*/ 33211 h 235430"/>
                  <a:gd name="connsiteX11" fmla="*/ 113072 w 460615"/>
                  <a:gd name="connsiteY11" fmla="*/ 45850 h 235430"/>
                  <a:gd name="connsiteX12" fmla="*/ 113072 w 460615"/>
                  <a:gd name="connsiteY12" fmla="*/ 7498 h 235430"/>
                  <a:gd name="connsiteX13" fmla="*/ 69246 w 460615"/>
                  <a:gd name="connsiteY13" fmla="*/ 89 h 235430"/>
                  <a:gd name="connsiteX14" fmla="*/ 19722 w 460615"/>
                  <a:gd name="connsiteY14" fmla="*/ 15343 h 235430"/>
                  <a:gd name="connsiteX15" fmla="*/ 1315 w 460615"/>
                  <a:gd name="connsiteY15" fmla="*/ 55438 h 235430"/>
                  <a:gd name="connsiteX16" fmla="*/ 39882 w 460615"/>
                  <a:gd name="connsiteY16" fmla="*/ 109479 h 235430"/>
                  <a:gd name="connsiteX17" fmla="*/ 67493 w 460615"/>
                  <a:gd name="connsiteY17" fmla="*/ 125605 h 235430"/>
                  <a:gd name="connsiteX18" fmla="*/ 74505 w 460615"/>
                  <a:gd name="connsiteY18" fmla="*/ 139987 h 235430"/>
                  <a:gd name="connsiteX19" fmla="*/ 67493 w 460615"/>
                  <a:gd name="connsiteY19" fmla="*/ 153933 h 235430"/>
                  <a:gd name="connsiteX20" fmla="*/ 49086 w 460615"/>
                  <a:gd name="connsiteY20" fmla="*/ 159598 h 235430"/>
                  <a:gd name="connsiteX21" fmla="*/ 0 w 460615"/>
                  <a:gd name="connsiteY21" fmla="*/ 140422 h 235430"/>
                  <a:gd name="connsiteX22" fmla="*/ 0 w 460615"/>
                  <a:gd name="connsiteY22" fmla="*/ 184004 h 235430"/>
                  <a:gd name="connsiteX23" fmla="*/ 48209 w 460615"/>
                  <a:gd name="connsiteY23" fmla="*/ 194464 h 235430"/>
                  <a:gd name="connsiteX24" fmla="*/ 101239 w 460615"/>
                  <a:gd name="connsiteY24" fmla="*/ 177467 h 235430"/>
                  <a:gd name="connsiteX25" fmla="*/ 120523 w 460615"/>
                  <a:gd name="connsiteY25" fmla="*/ 136500 h 235430"/>
                  <a:gd name="connsiteX26" fmla="*/ 109128 w 460615"/>
                  <a:gd name="connsiteY26" fmla="*/ 105121 h 235430"/>
                  <a:gd name="connsiteX27" fmla="*/ 71875 w 460615"/>
                  <a:gd name="connsiteY27" fmla="*/ 79844 h 235430"/>
                  <a:gd name="connsiteX28" fmla="*/ 305909 w 460615"/>
                  <a:gd name="connsiteY28" fmla="*/ 151318 h 235430"/>
                  <a:gd name="connsiteX29" fmla="*/ 320810 w 460615"/>
                  <a:gd name="connsiteY29" fmla="*/ 94662 h 235430"/>
                  <a:gd name="connsiteX30" fmla="*/ 309415 w 460615"/>
                  <a:gd name="connsiteY30" fmla="*/ 45414 h 235430"/>
                  <a:gd name="connsiteX31" fmla="*/ 277860 w 460615"/>
                  <a:gd name="connsiteY31" fmla="*/ 11856 h 235430"/>
                  <a:gd name="connsiteX32" fmla="*/ 234033 w 460615"/>
                  <a:gd name="connsiteY32" fmla="*/ 89 h 235430"/>
                  <a:gd name="connsiteX33" fmla="*/ 185386 w 460615"/>
                  <a:gd name="connsiteY33" fmla="*/ 12292 h 235430"/>
                  <a:gd name="connsiteX34" fmla="*/ 152078 w 460615"/>
                  <a:gd name="connsiteY34" fmla="*/ 47157 h 235430"/>
                  <a:gd name="connsiteX35" fmla="*/ 138492 w 460615"/>
                  <a:gd name="connsiteY35" fmla="*/ 98584 h 235430"/>
                  <a:gd name="connsiteX36" fmla="*/ 149010 w 460615"/>
                  <a:gd name="connsiteY36" fmla="*/ 145652 h 235430"/>
                  <a:gd name="connsiteX37" fmla="*/ 180127 w 460615"/>
                  <a:gd name="connsiteY37" fmla="*/ 178774 h 235430"/>
                  <a:gd name="connsiteX38" fmla="*/ 223953 w 460615"/>
                  <a:gd name="connsiteY38" fmla="*/ 191849 h 235430"/>
                  <a:gd name="connsiteX39" fmla="*/ 262520 w 460615"/>
                  <a:gd name="connsiteY39" fmla="*/ 235431 h 235430"/>
                  <a:gd name="connsiteX40" fmla="*/ 316865 w 460615"/>
                  <a:gd name="connsiteY40" fmla="*/ 235431 h 235430"/>
                  <a:gd name="connsiteX41" fmla="*/ 263835 w 460615"/>
                  <a:gd name="connsiteY41" fmla="*/ 184876 h 235430"/>
                  <a:gd name="connsiteX42" fmla="*/ 305909 w 460615"/>
                  <a:gd name="connsiteY42" fmla="*/ 151318 h 235430"/>
                  <a:gd name="connsiteX43" fmla="*/ 262082 w 460615"/>
                  <a:gd name="connsiteY43" fmla="*/ 139987 h 235430"/>
                  <a:gd name="connsiteX44" fmla="*/ 227898 w 460615"/>
                  <a:gd name="connsiteY44" fmla="*/ 155676 h 235430"/>
                  <a:gd name="connsiteX45" fmla="*/ 193713 w 460615"/>
                  <a:gd name="connsiteY45" fmla="*/ 139551 h 235430"/>
                  <a:gd name="connsiteX46" fmla="*/ 180565 w 460615"/>
                  <a:gd name="connsiteY46" fmla="*/ 95969 h 235430"/>
                  <a:gd name="connsiteX47" fmla="*/ 193713 w 460615"/>
                  <a:gd name="connsiteY47" fmla="*/ 52387 h 235430"/>
                  <a:gd name="connsiteX48" fmla="*/ 228774 w 460615"/>
                  <a:gd name="connsiteY48" fmla="*/ 36262 h 235430"/>
                  <a:gd name="connsiteX49" fmla="*/ 262520 w 460615"/>
                  <a:gd name="connsiteY49" fmla="*/ 52387 h 235430"/>
                  <a:gd name="connsiteX50" fmla="*/ 274792 w 460615"/>
                  <a:gd name="connsiteY50" fmla="*/ 95969 h 235430"/>
                  <a:gd name="connsiteX51" fmla="*/ 263835 w 460615"/>
                  <a:gd name="connsiteY51" fmla="*/ 139987 h 23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60615" h="235430">
                    <a:moveTo>
                      <a:pt x="393561" y="154804"/>
                    </a:moveTo>
                    <a:lnTo>
                      <a:pt x="393561" y="3140"/>
                    </a:lnTo>
                    <a:lnTo>
                      <a:pt x="349735" y="3140"/>
                    </a:lnTo>
                    <a:lnTo>
                      <a:pt x="349735" y="188362"/>
                    </a:lnTo>
                    <a:lnTo>
                      <a:pt x="460616" y="188362"/>
                    </a:lnTo>
                    <a:lnTo>
                      <a:pt x="460616" y="154804"/>
                    </a:lnTo>
                    <a:close/>
                    <a:moveTo>
                      <a:pt x="71875" y="79844"/>
                    </a:moveTo>
                    <a:cubicBezTo>
                      <a:pt x="63633" y="76516"/>
                      <a:pt x="55949" y="71961"/>
                      <a:pt x="49086" y="66333"/>
                    </a:cubicBezTo>
                    <a:cubicBezTo>
                      <a:pt x="45173" y="62412"/>
                      <a:pt x="43104" y="57032"/>
                      <a:pt x="43388" y="51516"/>
                    </a:cubicBezTo>
                    <a:cubicBezTo>
                      <a:pt x="43229" y="46111"/>
                      <a:pt x="45878" y="41006"/>
                      <a:pt x="50400" y="38005"/>
                    </a:cubicBezTo>
                    <a:cubicBezTo>
                      <a:pt x="55980" y="34387"/>
                      <a:pt x="62604" y="32702"/>
                      <a:pt x="69246" y="33211"/>
                    </a:cubicBezTo>
                    <a:cubicBezTo>
                      <a:pt x="84840" y="32641"/>
                      <a:pt x="100204" y="37072"/>
                      <a:pt x="113072" y="45850"/>
                    </a:cubicBezTo>
                    <a:lnTo>
                      <a:pt x="113072" y="7498"/>
                    </a:lnTo>
                    <a:cubicBezTo>
                      <a:pt x="99046" y="2367"/>
                      <a:pt x="84189" y="-145"/>
                      <a:pt x="69246" y="89"/>
                    </a:cubicBezTo>
                    <a:cubicBezTo>
                      <a:pt x="51448" y="-771"/>
                      <a:pt x="33915" y="4629"/>
                      <a:pt x="19722" y="15343"/>
                    </a:cubicBezTo>
                    <a:cubicBezTo>
                      <a:pt x="7522" y="25035"/>
                      <a:pt x="688" y="39922"/>
                      <a:pt x="1315" y="55438"/>
                    </a:cubicBezTo>
                    <a:cubicBezTo>
                      <a:pt x="2131" y="79505"/>
                      <a:pt x="17306" y="100768"/>
                      <a:pt x="39882" y="109479"/>
                    </a:cubicBezTo>
                    <a:cubicBezTo>
                      <a:pt x="49833" y="113475"/>
                      <a:pt x="59136" y="118909"/>
                      <a:pt x="67493" y="125605"/>
                    </a:cubicBezTo>
                    <a:cubicBezTo>
                      <a:pt x="71976" y="129034"/>
                      <a:pt x="74574" y="134362"/>
                      <a:pt x="74505" y="139987"/>
                    </a:cubicBezTo>
                    <a:cubicBezTo>
                      <a:pt x="74505" y="145474"/>
                      <a:pt x="71907" y="150641"/>
                      <a:pt x="67493" y="153933"/>
                    </a:cubicBezTo>
                    <a:cubicBezTo>
                      <a:pt x="62053" y="157584"/>
                      <a:pt x="55649" y="159554"/>
                      <a:pt x="49086" y="159598"/>
                    </a:cubicBezTo>
                    <a:cubicBezTo>
                      <a:pt x="30912" y="159412"/>
                      <a:pt x="13442" y="152587"/>
                      <a:pt x="0" y="140422"/>
                    </a:cubicBezTo>
                    <a:lnTo>
                      <a:pt x="0" y="184004"/>
                    </a:lnTo>
                    <a:cubicBezTo>
                      <a:pt x="14932" y="191461"/>
                      <a:pt x="31511" y="195058"/>
                      <a:pt x="48209" y="194464"/>
                    </a:cubicBezTo>
                    <a:cubicBezTo>
                      <a:pt x="67274" y="194684"/>
                      <a:pt x="85892" y="188717"/>
                      <a:pt x="101239" y="177467"/>
                    </a:cubicBezTo>
                    <a:cubicBezTo>
                      <a:pt x="114026" y="167776"/>
                      <a:pt x="121229" y="152472"/>
                      <a:pt x="120523" y="136500"/>
                    </a:cubicBezTo>
                    <a:cubicBezTo>
                      <a:pt x="121060" y="124951"/>
                      <a:pt x="116961" y="113664"/>
                      <a:pt x="109128" y="105121"/>
                    </a:cubicBezTo>
                    <a:cubicBezTo>
                      <a:pt x="98575" y="94256"/>
                      <a:pt x="85897" y="85654"/>
                      <a:pt x="71875" y="79844"/>
                    </a:cubicBezTo>
                    <a:close/>
                    <a:moveTo>
                      <a:pt x="305909" y="151318"/>
                    </a:moveTo>
                    <a:cubicBezTo>
                      <a:pt x="316199" y="134229"/>
                      <a:pt x="321371" y="114573"/>
                      <a:pt x="320810" y="94662"/>
                    </a:cubicBezTo>
                    <a:cubicBezTo>
                      <a:pt x="321046" y="77574"/>
                      <a:pt x="317137" y="60681"/>
                      <a:pt x="309415" y="45414"/>
                    </a:cubicBezTo>
                    <a:cubicBezTo>
                      <a:pt x="302394" y="31422"/>
                      <a:pt x="291428" y="19762"/>
                      <a:pt x="277860" y="11856"/>
                    </a:cubicBezTo>
                    <a:cubicBezTo>
                      <a:pt x="264506" y="4268"/>
                      <a:pt x="249414" y="216"/>
                      <a:pt x="234033" y="89"/>
                    </a:cubicBezTo>
                    <a:cubicBezTo>
                      <a:pt x="217026" y="-122"/>
                      <a:pt x="200258" y="4084"/>
                      <a:pt x="185386" y="12292"/>
                    </a:cubicBezTo>
                    <a:cubicBezTo>
                      <a:pt x="171043" y="20360"/>
                      <a:pt x="159446" y="32499"/>
                      <a:pt x="152078" y="47157"/>
                    </a:cubicBezTo>
                    <a:cubicBezTo>
                      <a:pt x="143296" y="62900"/>
                      <a:pt x="138625" y="80582"/>
                      <a:pt x="138492" y="98584"/>
                    </a:cubicBezTo>
                    <a:cubicBezTo>
                      <a:pt x="138327" y="114867"/>
                      <a:pt x="141926" y="130970"/>
                      <a:pt x="149010" y="145652"/>
                    </a:cubicBezTo>
                    <a:cubicBezTo>
                      <a:pt x="156120" y="159330"/>
                      <a:pt x="166888" y="170791"/>
                      <a:pt x="180127" y="178774"/>
                    </a:cubicBezTo>
                    <a:cubicBezTo>
                      <a:pt x="193364" y="186803"/>
                      <a:pt x="208457" y="191306"/>
                      <a:pt x="223953" y="191849"/>
                    </a:cubicBezTo>
                    <a:lnTo>
                      <a:pt x="262520" y="235431"/>
                    </a:lnTo>
                    <a:lnTo>
                      <a:pt x="316865" y="235431"/>
                    </a:lnTo>
                    <a:lnTo>
                      <a:pt x="263835" y="184876"/>
                    </a:lnTo>
                    <a:cubicBezTo>
                      <a:pt x="281427" y="179020"/>
                      <a:pt x="296341" y="167122"/>
                      <a:pt x="305909" y="151318"/>
                    </a:cubicBezTo>
                    <a:close/>
                    <a:moveTo>
                      <a:pt x="262082" y="139987"/>
                    </a:moveTo>
                    <a:cubicBezTo>
                      <a:pt x="253898" y="150391"/>
                      <a:pt x="241169" y="156233"/>
                      <a:pt x="227898" y="155676"/>
                    </a:cubicBezTo>
                    <a:cubicBezTo>
                      <a:pt x="214516" y="156281"/>
                      <a:pt x="201707" y="150239"/>
                      <a:pt x="193713" y="139551"/>
                    </a:cubicBezTo>
                    <a:cubicBezTo>
                      <a:pt x="184394" y="126973"/>
                      <a:pt x="179748" y="111571"/>
                      <a:pt x="180565" y="95969"/>
                    </a:cubicBezTo>
                    <a:cubicBezTo>
                      <a:pt x="179820" y="80375"/>
                      <a:pt x="184459" y="64998"/>
                      <a:pt x="193713" y="52387"/>
                    </a:cubicBezTo>
                    <a:cubicBezTo>
                      <a:pt x="202259" y="41904"/>
                      <a:pt x="215207" y="35949"/>
                      <a:pt x="228774" y="36262"/>
                    </a:cubicBezTo>
                    <a:cubicBezTo>
                      <a:pt x="242035" y="35647"/>
                      <a:pt x="254717" y="41707"/>
                      <a:pt x="262520" y="52387"/>
                    </a:cubicBezTo>
                    <a:cubicBezTo>
                      <a:pt x="271220" y="65222"/>
                      <a:pt x="275524" y="80507"/>
                      <a:pt x="274792" y="95969"/>
                    </a:cubicBezTo>
                    <a:cubicBezTo>
                      <a:pt x="276536" y="111471"/>
                      <a:pt x="272653" y="127084"/>
                      <a:pt x="263835" y="139987"/>
                    </a:cubicBezTo>
                    <a:close/>
                  </a:path>
                </a:pathLst>
              </a:custGeom>
              <a:solidFill>
                <a:srgbClr val="F2F2F2"/>
              </a:solidFill>
              <a:ln w="43392"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983833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ABA4FD-C504-436E-AB8C-28A44DB7068B}"/>
              </a:ext>
            </a:extLst>
          </p:cNvPr>
          <p:cNvPicPr>
            <a:picLocks noChangeAspect="1"/>
          </p:cNvPicPr>
          <p:nvPr/>
        </p:nvPicPr>
        <p:blipFill>
          <a:blip r:embed="rId3"/>
          <a:stretch>
            <a:fillRect/>
          </a:stretch>
        </p:blipFill>
        <p:spPr>
          <a:xfrm>
            <a:off x="588263" y="1758545"/>
            <a:ext cx="6555184" cy="3877965"/>
          </a:xfrm>
          <a:prstGeom prst="rect">
            <a:avLst/>
          </a:prstGeom>
          <a:ln>
            <a:noFill/>
          </a:ln>
          <a:effectLst>
            <a:outerShdw blurRad="190500" algn="tl" rotWithShape="0">
              <a:srgbClr val="000000">
                <a:alpha val="70000"/>
              </a:srgbClr>
            </a:outerShdw>
          </a:effectLst>
        </p:spPr>
      </p:pic>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en-US" dirty="0"/>
              <a:t>Cloud migration effort and administration</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sp>
        <p:nvSpPr>
          <p:cNvPr id="8" name="TextBox 7">
            <a:extLst>
              <a:ext uri="{FF2B5EF4-FFF2-40B4-BE49-F238E27FC236}">
                <a16:creationId xmlns:a16="http://schemas.microsoft.com/office/drawing/2014/main" id="{9B2D63E5-0BF2-4136-844E-C188F2B56859}"/>
              </a:ext>
            </a:extLst>
          </p:cNvPr>
          <p:cNvSpPr txBox="1"/>
          <p:nvPr/>
        </p:nvSpPr>
        <p:spPr>
          <a:xfrm>
            <a:off x="596361" y="1104213"/>
            <a:ext cx="9397582" cy="2215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pitchFamily="34" charset="0"/>
              </a:rPr>
              <a:t>Azure SQL gives you cloud database options that meet your needs</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
        <p:nvSpPr>
          <p:cNvPr id="10" name="TextBox 9">
            <a:extLst>
              <a:ext uri="{FF2B5EF4-FFF2-40B4-BE49-F238E27FC236}">
                <a16:creationId xmlns:a16="http://schemas.microsoft.com/office/drawing/2014/main" id="{8A98DA1E-29E6-42D3-A8E0-85C7B020308D}"/>
              </a:ext>
            </a:extLst>
          </p:cNvPr>
          <p:cNvSpPr txBox="1"/>
          <p:nvPr/>
        </p:nvSpPr>
        <p:spPr>
          <a:xfrm>
            <a:off x="7369316" y="2124529"/>
            <a:ext cx="4486342" cy="3323987"/>
          </a:xfrm>
          <a:prstGeom prst="rect">
            <a:avLst/>
          </a:prstGeom>
          <a:noFill/>
        </p:spPr>
        <p:txBody>
          <a:bodyPr wrap="square" lIns="0" tIns="0" rIns="0" bIns="0" rtlCol="0">
            <a:spAutoFit/>
          </a:bodyPr>
          <a:lstStyle/>
          <a:p>
            <a:r>
              <a:rPr lang="en-US" dirty="0">
                <a:gradFill>
                  <a:gsLst>
                    <a:gs pos="2917">
                      <a:schemeClr val="tx1"/>
                    </a:gs>
                    <a:gs pos="30000">
                      <a:schemeClr val="tx1"/>
                    </a:gs>
                  </a:gsLst>
                  <a:lin ang="5400000" scaled="0"/>
                </a:gradFill>
              </a:rPr>
              <a:t>Build modern cloud applications on intelligent, managed Azure SQL Database that includes serverless compute.</a:t>
            </a:r>
          </a:p>
          <a:p>
            <a:pPr algn="l"/>
            <a:endParaRPr lang="en-US" dirty="0">
              <a:gradFill>
                <a:gsLst>
                  <a:gs pos="2917">
                    <a:schemeClr val="tx1"/>
                  </a:gs>
                  <a:gs pos="30000">
                    <a:schemeClr val="tx1"/>
                  </a:gs>
                </a:gsLst>
                <a:lin ang="5400000" scaled="0"/>
              </a:gradFill>
            </a:endParaRPr>
          </a:p>
          <a:p>
            <a:pPr algn="l"/>
            <a:r>
              <a:rPr lang="en-US" dirty="0">
                <a:gradFill>
                  <a:gsLst>
                    <a:gs pos="2917">
                      <a:schemeClr val="tx1"/>
                    </a:gs>
                    <a:gs pos="30000">
                      <a:schemeClr val="tx1"/>
                    </a:gs>
                  </a:gsLst>
                  <a:lin ang="5400000" scaled="0"/>
                </a:gradFill>
              </a:rPr>
              <a:t>Modernize your existing SQL Server applications at scale on a fully managed Azure SQL Managed Instance.</a:t>
            </a:r>
          </a:p>
          <a:p>
            <a:pPr algn="l"/>
            <a:endParaRPr lang="en-US" dirty="0">
              <a:gradFill>
                <a:gsLst>
                  <a:gs pos="2917">
                    <a:schemeClr val="tx1"/>
                  </a:gs>
                  <a:gs pos="30000">
                    <a:schemeClr val="tx1"/>
                  </a:gs>
                </a:gsLst>
                <a:lin ang="5400000" scaled="0"/>
              </a:gradFill>
            </a:endParaRPr>
          </a:p>
          <a:p>
            <a:r>
              <a:rPr lang="en-US" dirty="0">
                <a:gradFill>
                  <a:gsLst>
                    <a:gs pos="2917">
                      <a:schemeClr val="tx1"/>
                    </a:gs>
                    <a:gs pos="30000">
                      <a:schemeClr val="tx1"/>
                    </a:gs>
                  </a:gsLst>
                  <a:lin ang="5400000" scaled="0"/>
                </a:gradFill>
              </a:rPr>
              <a:t>Lift-and-shift your SQL workloads to SQL Server on Azure VMs with ease and maintain them with 100% SQL Server compatibility and operating system level access.</a:t>
            </a:r>
          </a:p>
        </p:txBody>
      </p:sp>
    </p:spTree>
    <p:extLst>
      <p:ext uri="{BB962C8B-B14F-4D97-AF65-F5344CB8AC3E}">
        <p14:creationId xmlns:p14="http://schemas.microsoft.com/office/powerpoint/2010/main" val="11995082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 Family</a:t>
            </a:r>
          </a:p>
        </p:txBody>
      </p:sp>
      <p:sp>
        <p:nvSpPr>
          <p:cNvPr id="8" name="TextBox 7">
            <a:extLst>
              <a:ext uri="{FF2B5EF4-FFF2-40B4-BE49-F238E27FC236}">
                <a16:creationId xmlns:a16="http://schemas.microsoft.com/office/drawing/2014/main" id="{9B2D63E5-0BF2-4136-844E-C188F2B56859}"/>
              </a:ext>
            </a:extLst>
          </p:cNvPr>
          <p:cNvSpPr txBox="1"/>
          <p:nvPr/>
        </p:nvSpPr>
        <p:spPr>
          <a:xfrm>
            <a:off x="596361" y="1052832"/>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pitchFamily="34" charset="0"/>
              </a:rPr>
              <a:t>Azure SQL Family is a</a:t>
            </a:r>
            <a:r>
              <a:rPr kumimoji="0" lang="en-US" sz="2000" b="0" i="0" u="none" strike="noStrike" kern="1200" cap="none" spc="0" normalizeH="0" baseline="0" noProof="0" dirty="0">
                <a:ln w="3175">
                  <a:noFill/>
                </a:ln>
                <a:solidFill>
                  <a:srgbClr val="0078D4"/>
                </a:solidFill>
                <a:effectLst/>
                <a:uLnTx/>
                <a:uFillTx/>
                <a:latin typeface="Segoe UI Semibold"/>
                <a:ea typeface="+mn-ea"/>
                <a:cs typeface="Segoe UI" pitchFamily="34" charset="0"/>
              </a:rPr>
              <a:t> </a:t>
            </a: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pitchFamily="34" charset="0"/>
              </a:rPr>
              <a:t>consistent, unified experience across your entire SQL portfolio</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pic>
        <p:nvPicPr>
          <p:cNvPr id="13" name="Picture 12">
            <a:extLst>
              <a:ext uri="{FF2B5EF4-FFF2-40B4-BE49-F238E27FC236}">
                <a16:creationId xmlns:a16="http://schemas.microsoft.com/office/drawing/2014/main" id="{DDBFF6E5-8EEB-4AF2-AE55-05C2F96FF20C}"/>
              </a:ext>
            </a:extLst>
          </p:cNvPr>
          <p:cNvPicPr>
            <a:picLocks noChangeAspect="1"/>
          </p:cNvPicPr>
          <p:nvPr/>
        </p:nvPicPr>
        <p:blipFill>
          <a:blip r:embed="rId3"/>
          <a:stretch>
            <a:fillRect/>
          </a:stretch>
        </p:blipFill>
        <p:spPr>
          <a:xfrm>
            <a:off x="1064438" y="1807088"/>
            <a:ext cx="10235849" cy="2999725"/>
          </a:xfrm>
          <a:prstGeom prst="rect">
            <a:avLst/>
          </a:prstGeom>
          <a:ln>
            <a:noFill/>
          </a:ln>
          <a:effectLst>
            <a:outerShdw blurRad="190500" algn="tl" rotWithShape="0">
              <a:srgbClr val="000000">
                <a:alpha val="70000"/>
              </a:srgbClr>
            </a:outerShdw>
          </a:effectLst>
        </p:spPr>
      </p:pic>
      <p:sp>
        <p:nvSpPr>
          <p:cNvPr id="14" name="TextBox 13">
            <a:extLst>
              <a:ext uri="{FF2B5EF4-FFF2-40B4-BE49-F238E27FC236}">
                <a16:creationId xmlns:a16="http://schemas.microsoft.com/office/drawing/2014/main" id="{6FC3F35E-C8C9-42A5-8B4E-4A6956BBE656}"/>
              </a:ext>
            </a:extLst>
          </p:cNvPr>
          <p:cNvSpPr txBox="1"/>
          <p:nvPr/>
        </p:nvSpPr>
        <p:spPr>
          <a:xfrm>
            <a:off x="1028363" y="5019040"/>
            <a:ext cx="10103873" cy="492443"/>
          </a:xfrm>
          <a:prstGeom prst="rect">
            <a:avLst/>
          </a:prstGeom>
          <a:noFill/>
        </p:spPr>
        <p:txBody>
          <a:bodyPr wrap="square" lIns="0" tIns="0" rIns="0" bIns="0" rtlCol="0">
            <a:spAutoFit/>
          </a:bodyPr>
          <a:lstStyle/>
          <a:p>
            <a:pPr algn="ctr"/>
            <a:r>
              <a:rPr kumimoji="0" lang="en-US" sz="3200" b="0" i="0" u="none" strike="noStrike" kern="1200" cap="none" spc="0" normalizeH="0" baseline="0" noProof="0" dirty="0">
                <a:ln w="3175">
                  <a:noFill/>
                </a:ln>
                <a:solidFill>
                  <a:srgbClr val="0078D4"/>
                </a:solidFill>
                <a:effectLst/>
                <a:uLnTx/>
                <a:uFillTx/>
                <a:latin typeface="Segoe UI Semibold"/>
                <a:ea typeface="+mn-ea"/>
                <a:cs typeface="Segoe UI" pitchFamily="34" charset="0"/>
                <a:hlinkClick r:id="rId4"/>
              </a:rPr>
              <a:t>https://aka.ms/AzureSQLfamily</a:t>
            </a:r>
            <a:endParaRPr lang="en-US" sz="3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7517310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1.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2.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3.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5.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6.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8.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9.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4" ma:contentTypeDescription="Create a new document." ma:contentTypeScope="" ma:versionID="ea15ef637f0a37d43afc866ba8273cdd">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fe235ac52816fb78ccc8171385bec4fc"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Props1.xml><?xml version="1.0" encoding="utf-8"?>
<ds:datastoreItem xmlns:ds="http://schemas.openxmlformats.org/officeDocument/2006/customXml" ds:itemID="{E9055F52-D80D-46B2-93F0-983BDDC9E7A2}">
  <ds:schemaRefs>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7790CF1-96DE-4FB4-ABFE-AAFDE0A3675A}">
  <ds:schemaRefs>
    <ds:schemaRef ds:uri="http://schemas.microsoft.com/sharepoint/v3/contenttype/forms"/>
  </ds:schemaRefs>
</ds:datastoreItem>
</file>

<file path=customXml/itemProps3.xml><?xml version="1.0" encoding="utf-8"?>
<ds:datastoreItem xmlns:ds="http://schemas.openxmlformats.org/officeDocument/2006/customXml" ds:itemID="{A55A173A-9F20-48BC-A28F-14CDA73709EA}">
  <ds:schemaRefs>
    <ds:schemaRef ds:uri="http://schemas.microsoft.com/office/2006/documentManagement/types"/>
    <ds:schemaRef ds:uri="http://purl.org/dc/elements/1.1/"/>
    <ds:schemaRef ds:uri="3ae6f26d-9444-4782-a775-fd15bae28999"/>
    <ds:schemaRef ds:uri="http://schemas.microsoft.com/sharepoint/v3"/>
    <ds:schemaRef ds:uri="http://schemas.openxmlformats.org/package/2006/metadata/core-properties"/>
    <ds:schemaRef ds:uri="http://purl.org/dc/terms/"/>
    <ds:schemaRef ds:uri="http://schemas.microsoft.com/office/infopath/2007/PartnerControls"/>
    <ds:schemaRef ds:uri="72c0272b-f05b-475f-9459-f7525b8ef3e1"/>
    <ds:schemaRef ds:uri="http://schemas.microsoft.com/office/2006/metadata/properties"/>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4648</TotalTime>
  <Words>5942</Words>
  <Application>Microsoft Office PowerPoint</Application>
  <PresentationFormat>Widescreen</PresentationFormat>
  <Paragraphs>929</Paragraphs>
  <Slides>36</Slides>
  <Notes>31</Notes>
  <HiddenSlides>1</HiddenSlides>
  <MMClips>0</MMClips>
  <ScaleCrop>false</ScaleCrop>
  <HeadingPairs>
    <vt:vector size="6" baseType="variant">
      <vt:variant>
        <vt:lpstr>Fonts Used</vt:lpstr>
      </vt:variant>
      <vt:variant>
        <vt:i4>11</vt:i4>
      </vt:variant>
      <vt:variant>
        <vt:lpstr>Theme</vt:lpstr>
      </vt:variant>
      <vt:variant>
        <vt:i4>13</vt:i4>
      </vt:variant>
      <vt:variant>
        <vt:lpstr>Slide Titles</vt:lpstr>
      </vt:variant>
      <vt:variant>
        <vt:i4>36</vt:i4>
      </vt:variant>
    </vt:vector>
  </HeadingPairs>
  <TitlesOfParts>
    <vt:vector size="60" baseType="lpstr">
      <vt:lpstr>Arial</vt:lpstr>
      <vt:lpstr>Calibri</vt:lpstr>
      <vt:lpstr>Calibri Light</vt:lpstr>
      <vt:lpstr>Consolas</vt:lpstr>
      <vt:lpstr>Narkisim</vt:lpstr>
      <vt:lpstr>Segoe UI</vt:lpstr>
      <vt:lpstr>Segoe UI </vt:lpstr>
      <vt:lpstr>Segoe UI Light</vt:lpstr>
      <vt:lpstr>Segoe UI Semibold</vt:lpstr>
      <vt:lpstr>Segoe UI Semilight</vt:lpstr>
      <vt:lpstr>Wingdings</vt:lpstr>
      <vt:lpstr>Custom Design</vt:lpstr>
      <vt:lpstr>WHITE TEMPLATE</vt:lpstr>
      <vt:lpstr>5-50203_Microsoft_Ignite_Template</vt:lpstr>
      <vt:lpstr>5_9-51052_Microsoft_Ready_Template_Light</vt:lpstr>
      <vt:lpstr>1_9-51052_Microsoft_Ready_Template_Light</vt:lpstr>
      <vt:lpstr>2_Dynamics 365</vt:lpstr>
      <vt:lpstr>2_9-51052_Microsoft_Ready_Template_Light</vt:lpstr>
      <vt:lpstr>4_Dynamics 365</vt:lpstr>
      <vt:lpstr>5_WHITE TEMPLATE</vt:lpstr>
      <vt:lpstr>Microsoft 365 PPT Template - 2018</vt:lpstr>
      <vt:lpstr>2_WHITE TEMPLATE</vt:lpstr>
      <vt:lpstr>3_WHITE TEMPLATE</vt:lpstr>
      <vt:lpstr>4_WHITE TEMPLATE</vt:lpstr>
      <vt:lpstr> Introduction to the Azure SQL Family </vt:lpstr>
      <vt:lpstr>Today’s Agenda</vt:lpstr>
      <vt:lpstr>Azure SQL for Beginners</vt:lpstr>
      <vt:lpstr>History of Azure SQL</vt:lpstr>
      <vt:lpstr>Azure SQL has come a long way</vt:lpstr>
      <vt:lpstr>Savings opportunity for modernizing  your data estate is significant</vt:lpstr>
      <vt:lpstr>PowerPoint Presentation</vt:lpstr>
      <vt:lpstr>PowerPoint Presentation</vt:lpstr>
      <vt:lpstr>PowerPoint Presentation</vt:lpstr>
      <vt:lpstr>Azure SQL Family SQL Server on Azure Virtual Machines</vt:lpstr>
      <vt:lpstr>SQL Server on Azure VMs provides the promise of the cloud while maintaining OS control   </vt:lpstr>
      <vt:lpstr>SQL Server on Azure Virtual Machines</vt:lpstr>
      <vt:lpstr>Azure SQL Family Azure SQL Managed Instance</vt:lpstr>
      <vt:lpstr>Azure SQL managed instance eases cloud migration  </vt:lpstr>
      <vt:lpstr>Service tiers – Managed Instance</vt:lpstr>
      <vt:lpstr>Azure SQL Family Azure SQL Database</vt:lpstr>
      <vt:lpstr>Azure SQL Database is built for modern cloud apps </vt:lpstr>
      <vt:lpstr>Service tiers – Azure SQL Database</vt:lpstr>
      <vt:lpstr>PowerPoint Presentation</vt:lpstr>
      <vt:lpstr>PowerPoint Presentation</vt:lpstr>
      <vt:lpstr>PowerPoint Presentation</vt:lpstr>
      <vt:lpstr>Hardware</vt:lpstr>
      <vt:lpstr>Azure SQL Family Serverless for Azure SQL Databases</vt:lpstr>
      <vt:lpstr>Provisioned compute cannot solve some problems </vt:lpstr>
      <vt:lpstr>Optimize price to performance with per-second billing </vt:lpstr>
      <vt:lpstr>Choosing provisioned or serverless compute </vt:lpstr>
      <vt:lpstr>Azure SQL Family Elastic Pools</vt:lpstr>
      <vt:lpstr>Three Singleton Databases</vt:lpstr>
      <vt:lpstr>Elastic Pools</vt:lpstr>
      <vt:lpstr>Azure SQL Family Summary</vt:lpstr>
      <vt:lpstr>Azure SQL Managed Instance or Azure SQL Database? </vt:lpstr>
      <vt:lpstr>How to pick Azure SQL models and service tiers </vt:lpstr>
      <vt:lpstr>Resources</vt:lpstr>
      <vt:lpstr>Additional Resources</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Hoffman</dc:creator>
  <cp:lastModifiedBy>John Deardurff</cp:lastModifiedBy>
  <cp:revision>41</cp:revision>
  <dcterms:created xsi:type="dcterms:W3CDTF">2019-10-01T09:55:31Z</dcterms:created>
  <dcterms:modified xsi:type="dcterms:W3CDTF">2021-08-23T16:50:46Z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SIP_Label_f42aa342-8706-4288-bd11-ebb85995028c_Enabled">
    <vt:lpwstr>true</vt:lpwstr>
  </property>
  <property fmtid="{D5CDD505-2E9C-101B-9397-08002B2CF9AE}" pid="4" name="MSIP_Label_f42aa342-8706-4288-bd11-ebb85995028c_SetDate">
    <vt:lpwstr>2020-06-27T18:20:29Z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21161e78-4d3e-4335-b07e-a1abdf6e7529</vt:lpwstr>
  </property>
  <property fmtid="{D5CDD505-2E9C-101B-9397-08002B2CF9AE}" pid="9" name="MSIP_Label_f42aa342-8706-4288-bd11-ebb85995028c_ContentBits">
    <vt:lpwstr>0</vt:lpwstr>
  </property>
</Properties>
</file>